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309" r:id="rId4"/>
    <p:sldId id="300" r:id="rId5"/>
    <p:sldId id="305" r:id="rId6"/>
    <p:sldId id="299" r:id="rId7"/>
    <p:sldId id="276" r:id="rId8"/>
    <p:sldId id="268" r:id="rId9"/>
    <p:sldId id="294" r:id="rId10"/>
    <p:sldId id="275" r:id="rId11"/>
    <p:sldId id="277" r:id="rId12"/>
    <p:sldId id="281" r:id="rId13"/>
    <p:sldId id="293" r:id="rId14"/>
    <p:sldId id="292" r:id="rId15"/>
    <p:sldId id="261" r:id="rId16"/>
    <p:sldId id="296" r:id="rId17"/>
    <p:sldId id="297" r:id="rId18"/>
    <p:sldId id="298" r:id="rId19"/>
    <p:sldId id="291" r:id="rId20"/>
    <p:sldId id="260" r:id="rId21"/>
  </p:sldIdLst>
  <p:sldSz cx="12192000" cy="6858000"/>
  <p:notesSz cx="6858000" cy="9144000"/>
  <p:embeddedFontLst>
    <p:embeddedFont>
      <p:font typeface="Rix고딕 B" panose="02020603020101020101" pitchFamily="18" charset="-127"/>
      <p:regular r:id="rId23"/>
    </p:embeddedFont>
    <p:embeddedFont>
      <p:font typeface="Rix고딕 EB" panose="02020603020101020101" pitchFamily="18" charset="-127"/>
      <p:regular r:id="rId24"/>
    </p:embeddedFont>
    <p:embeddedFont>
      <p:font typeface="Rix고딕 M" panose="02020603020101020101" pitchFamily="18" charset="-127"/>
      <p:regular r:id="rId25"/>
    </p:embeddedFont>
    <p:embeddedFont>
      <p:font typeface="Rix모던고딕 B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19E"/>
    <a:srgbClr val="7030A0"/>
    <a:srgbClr val="FFEC83"/>
    <a:srgbClr val="F4F1F7"/>
    <a:srgbClr val="B8A0CB"/>
    <a:srgbClr val="DDD2E6"/>
    <a:srgbClr val="E0D8E8"/>
    <a:srgbClr val="5F2987"/>
    <a:srgbClr val="977CB2"/>
    <a:srgbClr val="411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ED37C-85F3-4BAE-8CAA-3B05A72BD556}" v="262" dt="2020-10-09T13:18:02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49" autoAdjust="0"/>
    <p:restoredTop sz="96296"/>
  </p:normalViewPr>
  <p:slideViewPr>
    <p:cSldViewPr snapToGrid="0" snapToObjects="1">
      <p:cViewPr varScale="1">
        <p:scale>
          <a:sx n="112" d="100"/>
          <a:sy n="112" d="100"/>
        </p:scale>
        <p:origin x="13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gcgachonackr-my.sharepoint.com/personal/zzxzz98_gc_gachon_ac_kr/Documents/&#53685;&#54633;%20&#47928;&#49436;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gcgachonackr-my.sharepoint.com/personal/zzxzz98_gc_gachon_ac_kr/Documents/&#53685;&#54633;%20&#47928;&#49436;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250437445319329E-2"/>
          <c:y val="3.2338145231846027E-2"/>
          <c:w val="0.87063845144356955"/>
          <c:h val="0.833333333333333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D519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Sheet1!$B$10:$B$13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Sheet1!$C$10:$C$13</c:f>
              <c:numCache>
                <c:formatCode>General</c:formatCode>
                <c:ptCount val="4"/>
                <c:pt idx="0">
                  <c:v>100</c:v>
                </c:pt>
                <c:pt idx="1">
                  <c:v>340</c:v>
                </c:pt>
                <c:pt idx="2">
                  <c:v>1900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F3-4790-9E56-8B42242FE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851368"/>
        <c:axId val="414851696"/>
      </c:barChart>
      <c:catAx>
        <c:axId val="414851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4851696"/>
        <c:crosses val="autoZero"/>
        <c:auto val="1"/>
        <c:lblAlgn val="ctr"/>
        <c:lblOffset val="100"/>
        <c:noMultiLvlLbl val="0"/>
      </c:catAx>
      <c:valAx>
        <c:axId val="41485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4851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72659667541561E-2"/>
          <c:y val="7.407407407407407E-2"/>
          <c:w val="0.84311045494313208"/>
          <c:h val="0.83333333333333337"/>
        </c:manualLayout>
      </c:layout>
      <c:areaChart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7030A0"/>
              </a:solidFill>
            </a:ln>
            <a:effectLst/>
          </c:spPr>
          <c:cat>
            <c:numRef>
              <c:f>Sheet1!$B$15:$B$19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Sheet1!$C$15:$C$19</c:f>
              <c:numCache>
                <c:formatCode>General</c:formatCode>
                <c:ptCount val="5"/>
                <c:pt idx="0">
                  <c:v>29</c:v>
                </c:pt>
                <c:pt idx="1">
                  <c:v>173</c:v>
                </c:pt>
                <c:pt idx="2">
                  <c:v>465</c:v>
                </c:pt>
                <c:pt idx="3">
                  <c:v>1571</c:v>
                </c:pt>
                <c:pt idx="4">
                  <c:v>4289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4-4A77-94C1-331CA1339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8675208"/>
        <c:axId val="688675536"/>
      </c:areaChart>
      <c:catAx>
        <c:axId val="688675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8675536"/>
        <c:crosses val="autoZero"/>
        <c:auto val="1"/>
        <c:lblAlgn val="ctr"/>
        <c:lblOffset val="100"/>
        <c:noMultiLvlLbl val="0"/>
      </c:catAx>
      <c:valAx>
        <c:axId val="68867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8675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01EE0-4702-4451-95CE-CCB505B7F445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020D1-D1C3-453F-945F-A063F6AB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8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9595E-6914-4A34-8CDF-024DFCFD37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5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654F5-542B-0643-895A-5F1D9C483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7B458C-FB42-9940-BFD6-03597586B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3CD0F-2A55-9F40-BA1C-FA0F2738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30F78-21B2-6148-BC17-13B3F934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537CE-0E77-A44F-96AC-17F874AC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39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F507D-0818-5E47-83BD-9B03BF3B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4ED2E-04D3-1D49-AAC3-76AC67335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A8E880-5E29-884E-95F5-89F0F586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47B72C-2B4C-C449-83E3-6EF7C906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A660B-F9E6-8F4D-B2B1-C140E99E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933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A1EE74-83E0-4846-8DCB-6812C6C1E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B3B2E3-36F3-5346-BC24-021F12CCA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393DF-FE6D-7A49-A01B-0391412B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C3D27-5188-7F41-B34D-0732182C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8A24F-F9E1-974A-AA79-D7D0D4FD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48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EF180-E9C9-364C-8A56-AAEBF921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3A94F-9FAB-1B4F-8754-8709BDB0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C6D99-706C-4A4A-AC55-5260B536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B4D74-D934-244D-8A63-A301ED35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4EC27-69D9-C84E-A4E7-A1E042B5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32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62311-44D0-8144-AD33-E48FCB3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D1BBDE-256E-CE4D-A72F-4918FE7B6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41FC2-7787-4F4B-9794-4F3E0A9B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205DA-E8FE-3D4D-AB93-DC4B1F93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89DCD-F91B-6145-A724-6345C310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59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CD171-7C1F-F449-A5CD-2EF39143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8F5E-16B0-5D40-BAD9-A73AFDEC3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A6B873-4344-0D41-8E9A-EFF33B76A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5F31A-780D-6844-A738-385FACDB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A6634-6F79-8042-964B-089C9348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4A1E9-BD85-7A4B-9DC3-A3D8F2B0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91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B2A9E-C7D9-8C43-890E-E88BCDAA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B979A-4660-2049-87E3-B5A77CDE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F1FB4-B2BC-0940-8DDF-177F3B0AF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E4C525-3B3D-8344-A017-057DED22E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6438AC-2B11-B946-A655-43E4484DF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B86773-742D-F74E-A22B-2C7812D7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D550A0-1FE4-2346-BB85-3CD69167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7355FF-9E82-824A-BC9D-F24B4775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77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37C1F-4A62-9B4A-94DB-A9CFFC05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36AEAF-7EB5-464A-AAE3-28FA6244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391CCF-8FF7-BD42-B162-7ECAAC11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83055B-72E5-E14C-A666-07E1B5F5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685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CE31A-3B8F-EE4F-B244-CA10F3A4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8A9E7-2AAF-724D-829C-EEEA7756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31423-53E0-FC47-9E25-546E0CAD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305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C6D00-D6A0-A84C-A993-934FCB50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6F101-CDF9-7D4F-8C9F-5E3BC1796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81A11D-4A21-5140-A5A5-ED261C8E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0423D-30D3-5744-8380-102B71C9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DAF3C-0505-DD47-9A6D-43753D5A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C03F93-8735-774A-B7C8-4FAC5431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789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E546B-BEFB-0B4C-94BA-4B9C1D29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406E27-3043-AA4B-828A-2C53D7780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C495F-5C06-A443-A6E8-421ADB9CA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5A946-C9E9-9E49-A33C-AB2E43A9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DD284-0003-8B4B-8FCB-187BD22B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77D66-2377-2447-A058-2CBE00B5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02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A72A0B-E730-F741-B5E7-DF1BF704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78E15-80A0-374E-AAC2-2EECDD5C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13029-0562-A34D-A305-95C458D0A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787E3-736B-934B-9997-FB7694C3981B}" type="datetimeFigureOut">
              <a:rPr kumimoji="1" lang="ko-KR" altLang="en-US" smtClean="0"/>
              <a:t>2020-10-11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23104-D6CC-B54E-A9B5-D380BAA74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7A727-9CB6-E945-8947-1EFAADCC1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8003-10BC-4B4F-A137-E6F2AB473C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026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1image63672144">
            <a:extLst>
              <a:ext uri="{FF2B5EF4-FFF2-40B4-BE49-F238E27FC236}">
                <a16:creationId xmlns:a16="http://schemas.microsoft.com/office/drawing/2014/main" id="{BAD0D948-678D-4631-A764-0289B2D8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47131408">
            <a:extLst>
              <a:ext uri="{FF2B5EF4-FFF2-40B4-BE49-F238E27FC236}">
                <a16:creationId xmlns:a16="http://schemas.microsoft.com/office/drawing/2014/main" id="{AD8D2540-EAC1-6F48-8728-1A01F775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230313"/>
            <a:ext cx="21844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D85DAD-FDDA-594B-8268-60B9BBEE0A1B}"/>
              </a:ext>
            </a:extLst>
          </p:cNvPr>
          <p:cNvSpPr txBox="1"/>
          <p:nvPr/>
        </p:nvSpPr>
        <p:spPr>
          <a:xfrm>
            <a:off x="2072321" y="3048179"/>
            <a:ext cx="8047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20267"/>
            <a:r>
              <a:rPr lang="ko-KR" altLang="en-US" sz="3600" b="1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11459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r>
              <a:rPr lang="ko-KR" altLang="en-US" sz="36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11459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품질 분석과 개선방안</a:t>
            </a:r>
          </a:p>
          <a:p>
            <a:pPr algn="ctr" defTabSz="1220267"/>
            <a:endParaRPr lang="ko-KR" altLang="en-US" sz="44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1E1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EBA9C-663E-4453-B83B-D3A196E9FA6D}"/>
              </a:ext>
            </a:extLst>
          </p:cNvPr>
          <p:cNvSpPr txBox="1"/>
          <p:nvPr/>
        </p:nvSpPr>
        <p:spPr>
          <a:xfrm>
            <a:off x="3971058" y="3786729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201931671 </a:t>
            </a:r>
            <a:r>
              <a:rPr lang="ko-KR" altLang="en-US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한지수</a:t>
            </a:r>
            <a:r>
              <a:rPr lang="en-US" altLang="ko-KR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  201932105 </a:t>
            </a:r>
            <a:r>
              <a:rPr lang="ko-KR" altLang="en-US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김수빈</a:t>
            </a:r>
            <a:endParaRPr lang="en-US" altLang="ko-KR" dirty="0">
              <a:solidFill>
                <a:srgbClr val="411459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  <a:p>
            <a:r>
              <a:rPr lang="en-US" altLang="ko-KR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201932106 </a:t>
            </a:r>
            <a:r>
              <a:rPr lang="ko-KR" altLang="en-US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김수진</a:t>
            </a:r>
            <a:r>
              <a:rPr lang="en-US" altLang="ko-KR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  201932139 </a:t>
            </a:r>
            <a:r>
              <a:rPr lang="ko-KR" altLang="en-US" dirty="0">
                <a:solidFill>
                  <a:srgbClr val="41145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이윤진</a:t>
            </a:r>
          </a:p>
        </p:txBody>
      </p:sp>
    </p:spTree>
    <p:extLst>
      <p:ext uri="{BB962C8B-B14F-4D97-AF65-F5344CB8AC3E}">
        <p14:creationId xmlns:p14="http://schemas.microsoft.com/office/powerpoint/2010/main" val="238158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page2image63718272">
            <a:extLst>
              <a:ext uri="{FF2B5EF4-FFF2-40B4-BE49-F238E27FC236}">
                <a16:creationId xmlns:a16="http://schemas.microsoft.com/office/drawing/2014/main" id="{D5C1B1B6-C80A-40CF-A45D-4518F657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계통도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9047EB-2F98-460C-A857-04600A0B10BD}"/>
              </a:ext>
            </a:extLst>
          </p:cNvPr>
          <p:cNvSpPr/>
          <p:nvPr/>
        </p:nvSpPr>
        <p:spPr>
          <a:xfrm>
            <a:off x="403734" y="3448836"/>
            <a:ext cx="1322507" cy="946512"/>
          </a:xfrm>
          <a:prstGeom prst="rect">
            <a:avLst/>
          </a:prstGeom>
          <a:solidFill>
            <a:srgbClr val="7D519E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경쟁력 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강화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41A23E-B664-45EA-BF8C-FA24059DC3D7}"/>
              </a:ext>
            </a:extLst>
          </p:cNvPr>
          <p:cNvSpPr/>
          <p:nvPr/>
        </p:nvSpPr>
        <p:spPr>
          <a:xfrm>
            <a:off x="2661159" y="3547623"/>
            <a:ext cx="1713689" cy="748937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가격 개선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89A502-C1A9-42ED-9277-857EA4592BF7}"/>
              </a:ext>
            </a:extLst>
          </p:cNvPr>
          <p:cNvSpPr/>
          <p:nvPr/>
        </p:nvSpPr>
        <p:spPr>
          <a:xfrm>
            <a:off x="2659224" y="1824430"/>
            <a:ext cx="1713689" cy="748937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샛별배송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014C7C-83EF-4FD3-A610-0C1F932B6843}"/>
              </a:ext>
            </a:extLst>
          </p:cNvPr>
          <p:cNvSpPr/>
          <p:nvPr/>
        </p:nvSpPr>
        <p:spPr>
          <a:xfrm>
            <a:off x="2661159" y="5267066"/>
            <a:ext cx="1713689" cy="748937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잦은 품절 개선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09909-1AEB-478A-BD41-92E1BC5D5E66}"/>
              </a:ext>
            </a:extLst>
          </p:cNvPr>
          <p:cNvSpPr txBox="1"/>
          <p:nvPr/>
        </p:nvSpPr>
        <p:spPr>
          <a:xfrm>
            <a:off x="7958373" y="3164856"/>
            <a:ext cx="372089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샛별배송 선택제로 무료배송 하한선을 변경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59A3EBE-30E8-42F3-A77E-6914E571C0B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1726241" y="3922092"/>
            <a:ext cx="934918" cy="1719443"/>
          </a:xfrm>
          <a:prstGeom prst="bentConnector3">
            <a:avLst>
              <a:gd name="adj1" fmla="val 50000"/>
            </a:avLst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985DE64-1C01-4B34-B27C-5B73830AAC4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726241" y="3922092"/>
            <a:ext cx="934918" cy="0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A83C6E-B7F8-4481-9AC1-3B1ACF30FF04}"/>
              </a:ext>
            </a:extLst>
          </p:cNvPr>
          <p:cNvSpPr/>
          <p:nvPr/>
        </p:nvSpPr>
        <p:spPr>
          <a:xfrm>
            <a:off x="5310731" y="5267066"/>
            <a:ext cx="1713689" cy="748937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잦은 품절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목록 구축</a:t>
            </a:r>
          </a:p>
        </p:txBody>
      </p:sp>
      <p:sp>
        <p:nvSpPr>
          <p:cNvPr id="4097" name="직사각형 4096">
            <a:extLst>
              <a:ext uri="{FF2B5EF4-FFF2-40B4-BE49-F238E27FC236}">
                <a16:creationId xmlns:a16="http://schemas.microsoft.com/office/drawing/2014/main" id="{D9C5D104-8520-432B-9EC6-B6441D718CEA}"/>
              </a:ext>
            </a:extLst>
          </p:cNvPr>
          <p:cNvSpPr/>
          <p:nvPr/>
        </p:nvSpPr>
        <p:spPr>
          <a:xfrm>
            <a:off x="5309765" y="3075430"/>
            <a:ext cx="1713689" cy="489222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무료배송 하한선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099" name="직사각형 4098">
            <a:extLst>
              <a:ext uri="{FF2B5EF4-FFF2-40B4-BE49-F238E27FC236}">
                <a16:creationId xmlns:a16="http://schemas.microsoft.com/office/drawing/2014/main" id="{BFBCE19E-4A41-442E-94F0-DA4B13DF00CB}"/>
              </a:ext>
            </a:extLst>
          </p:cNvPr>
          <p:cNvSpPr/>
          <p:nvPr/>
        </p:nvSpPr>
        <p:spPr>
          <a:xfrm>
            <a:off x="5310731" y="3677481"/>
            <a:ext cx="1713689" cy="489222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광고 선전비 절약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100" name="직사각형 4099">
            <a:extLst>
              <a:ext uri="{FF2B5EF4-FFF2-40B4-BE49-F238E27FC236}">
                <a16:creationId xmlns:a16="http://schemas.microsoft.com/office/drawing/2014/main" id="{9C82EDED-0FFD-4EBF-9E98-399BE9791EAD}"/>
              </a:ext>
            </a:extLst>
          </p:cNvPr>
          <p:cNvSpPr/>
          <p:nvPr/>
        </p:nvSpPr>
        <p:spPr>
          <a:xfrm>
            <a:off x="5309765" y="4284490"/>
            <a:ext cx="1713689" cy="489222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높은 가격대 개선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08B58F0-E0AC-45BC-96BB-28FE28066334}"/>
              </a:ext>
            </a:extLst>
          </p:cNvPr>
          <p:cNvCxnSpPr>
            <a:cxnSpLocks/>
            <a:stCxn id="13" idx="3"/>
            <a:endCxn id="4099" idx="1"/>
          </p:cNvCxnSpPr>
          <p:nvPr/>
        </p:nvCxnSpPr>
        <p:spPr>
          <a:xfrm>
            <a:off x="4374848" y="3922092"/>
            <a:ext cx="935883" cy="0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6A21827-0B06-4990-9AFA-BC930D1C1BF9}"/>
              </a:ext>
            </a:extLst>
          </p:cNvPr>
          <p:cNvCxnSpPr>
            <a:cxnSpLocks/>
            <a:stCxn id="4097" idx="3"/>
          </p:cNvCxnSpPr>
          <p:nvPr/>
        </p:nvCxnSpPr>
        <p:spPr>
          <a:xfrm>
            <a:off x="7023454" y="3320041"/>
            <a:ext cx="935883" cy="0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E1FD591-FC1B-4752-900A-609A1F5B1F61}"/>
              </a:ext>
            </a:extLst>
          </p:cNvPr>
          <p:cNvSpPr txBox="1"/>
          <p:nvPr/>
        </p:nvSpPr>
        <p:spPr>
          <a:xfrm>
            <a:off x="7958371" y="4237390"/>
            <a:ext cx="37208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고급식자재보다 소비자들이 원하는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제품이나 유행하는 음식을 추가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B34DC38-955F-4AE7-A280-E723406D76F4}"/>
              </a:ext>
            </a:extLst>
          </p:cNvPr>
          <p:cNvCxnSpPr>
            <a:cxnSpLocks/>
            <a:stCxn id="4100" idx="3"/>
            <a:endCxn id="86" idx="1"/>
          </p:cNvCxnSpPr>
          <p:nvPr/>
        </p:nvCxnSpPr>
        <p:spPr>
          <a:xfrm>
            <a:off x="7023454" y="4529101"/>
            <a:ext cx="934917" cy="677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2E454B0-E4AE-4259-91BF-F533D8D98A4F}"/>
              </a:ext>
            </a:extLst>
          </p:cNvPr>
          <p:cNvCxnSpPr>
            <a:cxnSpLocks/>
            <a:stCxn id="4099" idx="3"/>
            <a:endCxn id="4116" idx="1"/>
          </p:cNvCxnSpPr>
          <p:nvPr/>
        </p:nvCxnSpPr>
        <p:spPr>
          <a:xfrm flipV="1">
            <a:off x="7024420" y="3916374"/>
            <a:ext cx="933951" cy="5718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6" name="TextBox 4115">
            <a:extLst>
              <a:ext uri="{FF2B5EF4-FFF2-40B4-BE49-F238E27FC236}">
                <a16:creationId xmlns:a16="http://schemas.microsoft.com/office/drawing/2014/main" id="{97189BF2-4A8F-4CF4-BBEA-801DFF875077}"/>
              </a:ext>
            </a:extLst>
          </p:cNvPr>
          <p:cNvSpPr txBox="1"/>
          <p:nvPr/>
        </p:nvSpPr>
        <p:spPr>
          <a:xfrm>
            <a:off x="7958371" y="3747097"/>
            <a:ext cx="382989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모델 활용한 광고보다 더 효과적인 광고 고안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6B7DA6F-18E8-4224-955A-FD37DF47E1CF}"/>
              </a:ext>
            </a:extLst>
          </p:cNvPr>
          <p:cNvCxnSpPr>
            <a:cxnSpLocks/>
            <a:stCxn id="13" idx="3"/>
            <a:endCxn id="4097" idx="1"/>
          </p:cNvCxnSpPr>
          <p:nvPr/>
        </p:nvCxnSpPr>
        <p:spPr>
          <a:xfrm flipV="1">
            <a:off x="4374848" y="3320041"/>
            <a:ext cx="934917" cy="602051"/>
          </a:xfrm>
          <a:prstGeom prst="bentConnector3">
            <a:avLst>
              <a:gd name="adj1" fmla="val 50000"/>
            </a:avLst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695E85C9-51B4-4048-8CC4-711F0FA17EC0}"/>
              </a:ext>
            </a:extLst>
          </p:cNvPr>
          <p:cNvCxnSpPr>
            <a:cxnSpLocks/>
            <a:stCxn id="13" idx="3"/>
            <a:endCxn id="4100" idx="1"/>
          </p:cNvCxnSpPr>
          <p:nvPr/>
        </p:nvCxnSpPr>
        <p:spPr>
          <a:xfrm>
            <a:off x="4374848" y="3922092"/>
            <a:ext cx="934917" cy="607009"/>
          </a:xfrm>
          <a:prstGeom prst="bentConnector3">
            <a:avLst>
              <a:gd name="adj1" fmla="val 50000"/>
            </a:avLst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28E987-D029-4F3B-BFE7-9A843FF8A96B}"/>
              </a:ext>
            </a:extLst>
          </p:cNvPr>
          <p:cNvSpPr txBox="1"/>
          <p:nvPr/>
        </p:nvSpPr>
        <p:spPr>
          <a:xfrm>
            <a:off x="7959337" y="5472258"/>
            <a:ext cx="37208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엄선된 회사 외 다양한 업체와의 계약시도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FC614D-B0A9-413D-922A-6014E99236CE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>
            <a:off x="7024420" y="5641535"/>
            <a:ext cx="934917" cy="0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C0BB51-267D-4A6A-921C-A87580F3FC1D}"/>
              </a:ext>
            </a:extLst>
          </p:cNvPr>
          <p:cNvSpPr/>
          <p:nvPr/>
        </p:nvSpPr>
        <p:spPr>
          <a:xfrm>
            <a:off x="5308798" y="1819253"/>
            <a:ext cx="1713689" cy="748937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수도권 지역</a:t>
            </a:r>
            <a:r>
              <a:rPr lang="en-US" altLang="ko-KR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외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타 지역 배송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5306A5-93FB-4D1A-A7AD-91CBF09BF521}"/>
              </a:ext>
            </a:extLst>
          </p:cNvPr>
          <p:cNvCxnSpPr>
            <a:cxnSpLocks/>
            <a:stCxn id="17" idx="3"/>
            <a:endCxn id="62" idx="1"/>
          </p:cNvCxnSpPr>
          <p:nvPr/>
        </p:nvCxnSpPr>
        <p:spPr>
          <a:xfrm>
            <a:off x="4374848" y="5641535"/>
            <a:ext cx="935883" cy="0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60C454-C14B-4353-B153-E10720C9E9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372915" y="2193722"/>
            <a:ext cx="935883" cy="5178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25AD23B-2E8A-4695-AA7F-4A9F8DE35A8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1726241" y="2198899"/>
            <a:ext cx="932983" cy="1723193"/>
          </a:xfrm>
          <a:prstGeom prst="bentConnector3">
            <a:avLst>
              <a:gd name="adj1" fmla="val 50000"/>
            </a:avLst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736646-DD97-4768-826F-C1BE9E69954B}"/>
              </a:ext>
            </a:extLst>
          </p:cNvPr>
          <p:cNvSpPr txBox="1"/>
          <p:nvPr/>
        </p:nvSpPr>
        <p:spPr>
          <a:xfrm>
            <a:off x="7959337" y="2029622"/>
            <a:ext cx="37208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지역물류센터 추가 설립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88F2DF8-5E02-4C0D-A6BD-40BC40CB350C}"/>
              </a:ext>
            </a:extLst>
          </p:cNvPr>
          <p:cNvCxnSpPr>
            <a:cxnSpLocks/>
            <a:stCxn id="9" idx="3"/>
            <a:endCxn id="65" idx="1"/>
          </p:cNvCxnSpPr>
          <p:nvPr/>
        </p:nvCxnSpPr>
        <p:spPr>
          <a:xfrm>
            <a:off x="7022487" y="2193722"/>
            <a:ext cx="936850" cy="5177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9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page2image63718272">
            <a:extLst>
              <a:ext uri="{FF2B5EF4-FFF2-40B4-BE49-F238E27FC236}">
                <a16:creationId xmlns:a16="http://schemas.microsoft.com/office/drawing/2014/main" id="{D5C1B1B6-C80A-40CF-A45D-4518F657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440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매트릭스도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810D8C3-C35D-4661-A81B-5E7B597B7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51328"/>
              </p:ext>
            </p:extLst>
          </p:nvPr>
        </p:nvGraphicFramePr>
        <p:xfrm>
          <a:off x="2109962" y="1696511"/>
          <a:ext cx="7972076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868">
                  <a:extLst>
                    <a:ext uri="{9D8B030D-6E8A-4147-A177-3AD203B41FA5}">
                      <a16:colId xmlns:a16="http://schemas.microsoft.com/office/drawing/2014/main" val="3158206707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2626657488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1339256171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1381884059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2309102901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414351245"/>
                    </a:ext>
                  </a:extLst>
                </a:gridCol>
                <a:gridCol w="1138868">
                  <a:extLst>
                    <a:ext uri="{9D8B030D-6E8A-4147-A177-3AD203B41FA5}">
                      <a16:colId xmlns:a16="http://schemas.microsoft.com/office/drawing/2014/main" val="73425339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물류센터 증설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추가인력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배송지역 확대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고급제품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가격인하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고객문의</a:t>
                      </a:r>
                      <a:endParaRPr lang="en-US" altLang="ko-KR" sz="16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응대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786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맛있는 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제품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△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9827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신선한 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제품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041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싼 가격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5885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신뢰도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△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△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632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안전한 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배송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△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○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5633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빠른</a:t>
                      </a:r>
                      <a:endParaRPr lang="en-US" altLang="ko-KR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배송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7C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D519E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◎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D519E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77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1743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5A57E5-ACEF-40A3-B9D4-DA091B1812AC}"/>
              </a:ext>
            </a:extLst>
          </p:cNvPr>
          <p:cNvSpPr txBox="1"/>
          <p:nvPr/>
        </p:nvSpPr>
        <p:spPr>
          <a:xfrm>
            <a:off x="1978223" y="5850556"/>
            <a:ext cx="823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◎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강한 관계 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○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중간 관계 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△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약한 관계 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●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음의 중간 관계 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/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■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음의 강한 관계</a:t>
            </a:r>
            <a:r>
              <a:rPr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endParaRPr lang="ko-KR" altLang="en-US" dirty="0">
              <a:solidFill>
                <a:srgbClr val="7D519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5864B-8881-45F8-B721-CC004F136AC2}"/>
              </a:ext>
            </a:extLst>
          </p:cNvPr>
          <p:cNvSpPr txBox="1"/>
          <p:nvPr/>
        </p:nvSpPr>
        <p:spPr>
          <a:xfrm>
            <a:off x="2477125" y="1673794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품질특성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965EA-94F4-46CB-8CCA-E57D3B896F9B}"/>
              </a:ext>
            </a:extLst>
          </p:cNvPr>
          <p:cNvSpPr txBox="1"/>
          <p:nvPr/>
        </p:nvSpPr>
        <p:spPr>
          <a:xfrm>
            <a:off x="2041290" y="198138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고객필요</a:t>
            </a:r>
          </a:p>
        </p:txBody>
      </p:sp>
    </p:spTree>
    <p:extLst>
      <p:ext uri="{BB962C8B-B14F-4D97-AF65-F5344CB8AC3E}">
        <p14:creationId xmlns:p14="http://schemas.microsoft.com/office/powerpoint/2010/main" val="341216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165667-050E-4D83-94FF-5E75BE1A5362}"/>
              </a:ext>
            </a:extLst>
          </p:cNvPr>
          <p:cNvSpPr>
            <a:spLocks noChangeAspect="1"/>
          </p:cNvSpPr>
          <p:nvPr/>
        </p:nvSpPr>
        <p:spPr>
          <a:xfrm>
            <a:off x="2601227" y="1763705"/>
            <a:ext cx="6989541" cy="4489015"/>
          </a:xfrm>
          <a:prstGeom prst="rect">
            <a:avLst/>
          </a:prstGeom>
          <a:solidFill>
            <a:srgbClr val="E0D8E8"/>
          </a:solidFill>
          <a:ln>
            <a:solidFill>
              <a:srgbClr val="E0D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매트릭스도 해석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34B466-2E72-407A-91C1-263ED2927FC7}"/>
              </a:ext>
            </a:extLst>
          </p:cNvPr>
          <p:cNvCxnSpPr>
            <a:cxnSpLocks/>
          </p:cNvCxnSpPr>
          <p:nvPr/>
        </p:nvCxnSpPr>
        <p:spPr>
          <a:xfrm>
            <a:off x="6096000" y="1517957"/>
            <a:ext cx="0" cy="4969934"/>
          </a:xfrm>
          <a:prstGeom prst="straightConnector1">
            <a:avLst/>
          </a:prstGeom>
          <a:ln w="38100">
            <a:solidFill>
              <a:srgbClr val="7D5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F1663F-9101-46D0-A31B-E68ADDC1438C}"/>
              </a:ext>
            </a:extLst>
          </p:cNvPr>
          <p:cNvCxnSpPr>
            <a:cxnSpLocks/>
          </p:cNvCxnSpPr>
          <p:nvPr/>
        </p:nvCxnSpPr>
        <p:spPr>
          <a:xfrm flipH="1" flipV="1">
            <a:off x="2390502" y="4002923"/>
            <a:ext cx="7410995" cy="5290"/>
          </a:xfrm>
          <a:prstGeom prst="straightConnector1">
            <a:avLst/>
          </a:prstGeom>
          <a:ln w="38100">
            <a:solidFill>
              <a:srgbClr val="7D5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A5893D-ECF0-48FB-86AD-2FF12EE9CE84}"/>
              </a:ext>
            </a:extLst>
          </p:cNvPr>
          <p:cNvSpPr txBox="1"/>
          <p:nvPr/>
        </p:nvSpPr>
        <p:spPr>
          <a:xfrm>
            <a:off x="5515552" y="119554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다양한 제품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E6E9C5-AE75-43A3-B0D8-8BD409254274}"/>
              </a:ext>
            </a:extLst>
          </p:cNvPr>
          <p:cNvSpPr txBox="1"/>
          <p:nvPr/>
        </p:nvSpPr>
        <p:spPr>
          <a:xfrm>
            <a:off x="5211783" y="6410355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다양하지 않은 제품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AB877-2720-4F97-B3F2-5A77A8C69C7C}"/>
              </a:ext>
            </a:extLst>
          </p:cNvPr>
          <p:cNvSpPr txBox="1"/>
          <p:nvPr/>
        </p:nvSpPr>
        <p:spPr>
          <a:xfrm>
            <a:off x="9801497" y="3833646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비싼 가격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B5AAC-FA40-4254-8DD6-72BC95EE6870}"/>
              </a:ext>
            </a:extLst>
          </p:cNvPr>
          <p:cNvSpPr txBox="1"/>
          <p:nvPr/>
        </p:nvSpPr>
        <p:spPr>
          <a:xfrm>
            <a:off x="1229607" y="3839335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저렴한 가격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0E2648-7F30-47FD-ACA3-491EC88B7535}"/>
              </a:ext>
            </a:extLst>
          </p:cNvPr>
          <p:cNvSpPr>
            <a:spLocks noChangeAspect="1"/>
          </p:cNvSpPr>
          <p:nvPr/>
        </p:nvSpPr>
        <p:spPr>
          <a:xfrm>
            <a:off x="4231667" y="1783856"/>
            <a:ext cx="140718" cy="140718"/>
          </a:xfrm>
          <a:prstGeom prst="ellipse">
            <a:avLst/>
          </a:prstGeom>
          <a:solidFill>
            <a:srgbClr val="7D519E"/>
          </a:solidFill>
          <a:ln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2987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2568A0A-A61D-44E1-85A3-A8E12AAAC8A9}"/>
              </a:ext>
            </a:extLst>
          </p:cNvPr>
          <p:cNvSpPr>
            <a:spLocks noChangeAspect="1"/>
          </p:cNvSpPr>
          <p:nvPr/>
        </p:nvSpPr>
        <p:spPr>
          <a:xfrm>
            <a:off x="9212983" y="3601187"/>
            <a:ext cx="140718" cy="140718"/>
          </a:xfrm>
          <a:prstGeom prst="ellipse">
            <a:avLst/>
          </a:prstGeom>
          <a:solidFill>
            <a:srgbClr val="7D519E"/>
          </a:solidFill>
          <a:ln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2987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068461A-2999-4F84-BD65-0A3ED4D767C7}"/>
              </a:ext>
            </a:extLst>
          </p:cNvPr>
          <p:cNvSpPr>
            <a:spLocks noChangeAspect="1"/>
          </p:cNvSpPr>
          <p:nvPr/>
        </p:nvSpPr>
        <p:spPr>
          <a:xfrm>
            <a:off x="8481463" y="4326273"/>
            <a:ext cx="140718" cy="140718"/>
          </a:xfrm>
          <a:prstGeom prst="ellipse">
            <a:avLst/>
          </a:prstGeom>
          <a:solidFill>
            <a:srgbClr val="7D519E"/>
          </a:solidFill>
          <a:ln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2987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F09B426-E959-42B4-B9D2-F195CAF3035D}"/>
              </a:ext>
            </a:extLst>
          </p:cNvPr>
          <p:cNvSpPr>
            <a:spLocks noChangeAspect="1"/>
          </p:cNvSpPr>
          <p:nvPr/>
        </p:nvSpPr>
        <p:spPr>
          <a:xfrm>
            <a:off x="5389912" y="5514317"/>
            <a:ext cx="140718" cy="140718"/>
          </a:xfrm>
          <a:prstGeom prst="ellipse">
            <a:avLst/>
          </a:prstGeom>
          <a:solidFill>
            <a:srgbClr val="7D519E"/>
          </a:solidFill>
          <a:ln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2987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2BF27-2389-4CC1-AC25-18AE25F3EC43}"/>
              </a:ext>
            </a:extLst>
          </p:cNvPr>
          <p:cNvSpPr txBox="1"/>
          <p:nvPr/>
        </p:nvSpPr>
        <p:spPr>
          <a:xfrm>
            <a:off x="9018686" y="329164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SSG</a:t>
            </a:r>
            <a:endParaRPr lang="ko-KR" altLang="en-US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7723C1-F221-4639-931D-FC53E7DB071D}"/>
              </a:ext>
            </a:extLst>
          </p:cNvPr>
          <p:cNvSpPr txBox="1"/>
          <p:nvPr/>
        </p:nvSpPr>
        <p:spPr>
          <a:xfrm>
            <a:off x="8135682" y="446699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endParaRPr lang="ko-KR" altLang="en-US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E54CB9-A808-45BA-ABDF-9AED56B2E983}"/>
              </a:ext>
            </a:extLst>
          </p:cNvPr>
          <p:cNvSpPr txBox="1"/>
          <p:nvPr/>
        </p:nvSpPr>
        <p:spPr>
          <a:xfrm>
            <a:off x="5044131" y="5206540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오아시스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9527DE-F82C-48D5-A021-3E03627BF86E}"/>
              </a:ext>
            </a:extLst>
          </p:cNvPr>
          <p:cNvSpPr txBox="1"/>
          <p:nvPr/>
        </p:nvSpPr>
        <p:spPr>
          <a:xfrm>
            <a:off x="4047789" y="192457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쿠팡</a:t>
            </a:r>
            <a:endParaRPr lang="ko-KR" altLang="en-US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60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page2image63718272">
            <a:extLst>
              <a:ext uri="{FF2B5EF4-FFF2-40B4-BE49-F238E27FC236}">
                <a16:creationId xmlns:a16="http://schemas.microsoft.com/office/drawing/2014/main" id="{D5C1B1B6-C80A-40CF-A45D-4518F657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5234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과정결정계획도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84D7-A5BA-4B1F-81C9-F92104CFD0E4}"/>
              </a:ext>
            </a:extLst>
          </p:cNvPr>
          <p:cNvSpPr/>
          <p:nvPr/>
        </p:nvSpPr>
        <p:spPr>
          <a:xfrm>
            <a:off x="5032737" y="2020355"/>
            <a:ext cx="2129328" cy="549283"/>
          </a:xfrm>
          <a:prstGeom prst="rect">
            <a:avLst/>
          </a:prstGeom>
          <a:solidFill>
            <a:srgbClr val="7D519E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경쟁력을 강화한다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307024-1389-42B3-9C4C-5278C074CFEB}"/>
              </a:ext>
            </a:extLst>
          </p:cNvPr>
          <p:cNvSpPr/>
          <p:nvPr/>
        </p:nvSpPr>
        <p:spPr>
          <a:xfrm>
            <a:off x="5101506" y="3134395"/>
            <a:ext cx="1987704" cy="466533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가격을 개선한다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58D351-89C5-40B6-93D1-BFE3911AE077}"/>
              </a:ext>
            </a:extLst>
          </p:cNvPr>
          <p:cNvSpPr/>
          <p:nvPr/>
        </p:nvSpPr>
        <p:spPr>
          <a:xfrm>
            <a:off x="2112261" y="3128076"/>
            <a:ext cx="1987704" cy="466533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잦은 품절을 개선한다</a:t>
            </a:r>
            <a:endParaRPr lang="ko-KR" altLang="en-US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B61A63-30A2-4CC2-B10C-41BC3DAFD912}"/>
              </a:ext>
            </a:extLst>
          </p:cNvPr>
          <p:cNvSpPr/>
          <p:nvPr/>
        </p:nvSpPr>
        <p:spPr>
          <a:xfrm>
            <a:off x="8465785" y="4156262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지역 물류센터 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설립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774570-8275-4876-8573-A6901CDA78C3}"/>
              </a:ext>
            </a:extLst>
          </p:cNvPr>
          <p:cNvSpPr/>
          <p:nvPr/>
        </p:nvSpPr>
        <p:spPr>
          <a:xfrm>
            <a:off x="3887209" y="4162550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무료배송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하한선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3A990A-AC2B-402E-BCCA-3B9F84C8A49C}"/>
              </a:ext>
            </a:extLst>
          </p:cNvPr>
          <p:cNvSpPr/>
          <p:nvPr/>
        </p:nvSpPr>
        <p:spPr>
          <a:xfrm>
            <a:off x="5413401" y="4165695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높은 가격대 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E885CA-2C77-46DC-833D-65832C40F6D8}"/>
              </a:ext>
            </a:extLst>
          </p:cNvPr>
          <p:cNvSpPr/>
          <p:nvPr/>
        </p:nvSpPr>
        <p:spPr>
          <a:xfrm>
            <a:off x="6939593" y="4159406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광고 선전비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절약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C71AF8-CE8D-40A9-9CDE-ABF1AADDCE11}"/>
              </a:ext>
            </a:extLst>
          </p:cNvPr>
          <p:cNvSpPr/>
          <p:nvPr/>
        </p:nvSpPr>
        <p:spPr>
          <a:xfrm>
            <a:off x="2361017" y="4153118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인공지능</a:t>
            </a:r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코칭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시스템 도입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E62979-DB80-483D-83B4-A4B7AE99B70B}"/>
              </a:ext>
            </a:extLst>
          </p:cNvPr>
          <p:cNvSpPr txBox="1"/>
          <p:nvPr/>
        </p:nvSpPr>
        <p:spPr>
          <a:xfrm>
            <a:off x="8273221" y="5285732"/>
            <a:ext cx="12090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전국을 잇는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물류 네트워크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8D6D46-8336-43CE-8A1D-27A5E91398C6}"/>
              </a:ext>
            </a:extLst>
          </p:cNvPr>
          <p:cNvSpPr txBox="1"/>
          <p:nvPr/>
        </p:nvSpPr>
        <p:spPr>
          <a:xfrm>
            <a:off x="9392991" y="5282726"/>
            <a:ext cx="9938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첨단 물류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장비 도입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E9A819-9D65-4D55-8334-465949CB740F}"/>
              </a:ext>
            </a:extLst>
          </p:cNvPr>
          <p:cNvSpPr txBox="1"/>
          <p:nvPr/>
        </p:nvSpPr>
        <p:spPr>
          <a:xfrm>
            <a:off x="3466806" y="5273708"/>
            <a:ext cx="10544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타 사이트와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가격비교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1FF77E-7157-495C-A7B4-F0C69109E1C1}"/>
              </a:ext>
            </a:extLst>
          </p:cNvPr>
          <p:cNvSpPr txBox="1"/>
          <p:nvPr/>
        </p:nvSpPr>
        <p:spPr>
          <a:xfrm>
            <a:off x="4455011" y="5291741"/>
            <a:ext cx="8765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소비자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설문조사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BE2BB-8A8E-440B-957F-C606F54B41A1}"/>
              </a:ext>
            </a:extLst>
          </p:cNvPr>
          <p:cNvSpPr txBox="1"/>
          <p:nvPr/>
        </p:nvSpPr>
        <p:spPr>
          <a:xfrm>
            <a:off x="5309799" y="5276714"/>
            <a:ext cx="8044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PB</a:t>
            </a:r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상품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A9BA5F-1F6D-4DFD-B1DD-880600844383}"/>
              </a:ext>
            </a:extLst>
          </p:cNvPr>
          <p:cNvSpPr txBox="1"/>
          <p:nvPr/>
        </p:nvSpPr>
        <p:spPr>
          <a:xfrm>
            <a:off x="6086595" y="5279720"/>
            <a:ext cx="8765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매출이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높은 상품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3F172-8512-41AA-A39D-3CA98531DA56}"/>
              </a:ext>
            </a:extLst>
          </p:cNvPr>
          <p:cNvSpPr txBox="1"/>
          <p:nvPr/>
        </p:nvSpPr>
        <p:spPr>
          <a:xfrm>
            <a:off x="7019076" y="5288738"/>
            <a:ext cx="12090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모델을</a:t>
            </a:r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쓰지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않는 광고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8EFBD-E1D6-41B5-AAF8-F06531AEAA43}"/>
              </a:ext>
            </a:extLst>
          </p:cNvPr>
          <p:cNvSpPr txBox="1"/>
          <p:nvPr/>
        </p:nvSpPr>
        <p:spPr>
          <a:xfrm>
            <a:off x="834825" y="5270702"/>
            <a:ext cx="1368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계약된 회사들</a:t>
            </a:r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간의 합의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8BD424-62C0-48DE-A3A5-52BB5CC2A08B}"/>
              </a:ext>
            </a:extLst>
          </p:cNvPr>
          <p:cNvSpPr/>
          <p:nvPr/>
        </p:nvSpPr>
        <p:spPr>
          <a:xfrm>
            <a:off x="8090751" y="3140714"/>
            <a:ext cx="1987704" cy="466533"/>
          </a:xfrm>
          <a:prstGeom prst="rect">
            <a:avLst/>
          </a:prstGeom>
          <a:solidFill>
            <a:srgbClr val="F4F1F7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샛별배송을 개선한다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3BA167-25C6-409F-B9A3-A69CCF3A73A1}"/>
              </a:ext>
            </a:extLst>
          </p:cNvPr>
          <p:cNvSpPr/>
          <p:nvPr/>
        </p:nvSpPr>
        <p:spPr>
          <a:xfrm>
            <a:off x="834825" y="4149974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당선된 회사 외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다양한 업체</a:t>
            </a:r>
          </a:p>
        </p:txBody>
      </p:sp>
      <p:cxnSp>
        <p:nvCxnSpPr>
          <p:cNvPr id="4126" name="연결선: 꺾임 4125">
            <a:extLst>
              <a:ext uri="{FF2B5EF4-FFF2-40B4-BE49-F238E27FC236}">
                <a16:creationId xmlns:a16="http://schemas.microsoft.com/office/drawing/2014/main" id="{82503CA7-912F-49BE-962B-24EE6DD9149E}"/>
              </a:ext>
            </a:extLst>
          </p:cNvPr>
          <p:cNvCxnSpPr>
            <a:cxnSpLocks/>
            <a:stCxn id="23" idx="0"/>
            <a:endCxn id="22" idx="0"/>
          </p:cNvCxnSpPr>
          <p:nvPr/>
        </p:nvCxnSpPr>
        <p:spPr>
          <a:xfrm rot="16200000" flipV="1">
            <a:off x="4434661" y="4833094"/>
            <a:ext cx="18033" cy="899261"/>
          </a:xfrm>
          <a:prstGeom prst="bentConnector3">
            <a:avLst>
              <a:gd name="adj1" fmla="val 1367676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639C2D3-CB9C-452B-AEE8-836C6C8B7CB9}"/>
              </a:ext>
            </a:extLst>
          </p:cNvPr>
          <p:cNvCxnSpPr>
            <a:cxnSpLocks/>
            <a:stCxn id="33" idx="0"/>
            <a:endCxn id="6" idx="0"/>
          </p:cNvCxnSpPr>
          <p:nvPr/>
        </p:nvCxnSpPr>
        <p:spPr>
          <a:xfrm rot="16200000" flipV="1">
            <a:off x="6089039" y="145150"/>
            <a:ext cx="12638" cy="5978490"/>
          </a:xfrm>
          <a:prstGeom prst="bentConnector3">
            <a:avLst>
              <a:gd name="adj1" fmla="val 2386161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2" name="직선 연결선 4131">
            <a:extLst>
              <a:ext uri="{FF2B5EF4-FFF2-40B4-BE49-F238E27FC236}">
                <a16:creationId xmlns:a16="http://schemas.microsoft.com/office/drawing/2014/main" id="{AF5C8120-9616-41EC-8F10-4082C371C657}"/>
              </a:ext>
            </a:extLst>
          </p:cNvPr>
          <p:cNvCxnSpPr>
            <a:stCxn id="2" idx="2"/>
            <a:endCxn id="5" idx="0"/>
          </p:cNvCxnSpPr>
          <p:nvPr/>
        </p:nvCxnSpPr>
        <p:spPr>
          <a:xfrm flipH="1">
            <a:off x="6095358" y="2569638"/>
            <a:ext cx="2043" cy="564757"/>
          </a:xfrm>
          <a:prstGeom prst="line">
            <a:avLst/>
          </a:prstGeom>
          <a:ln w="28575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8611728-4251-471C-86E5-8BD0722B7846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6095358" y="3600928"/>
            <a:ext cx="2043" cy="564767"/>
          </a:xfrm>
          <a:prstGeom prst="line">
            <a:avLst/>
          </a:prstGeom>
          <a:ln w="28575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A19D0229-FBB7-4B64-914F-B94C1B312067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V="1">
            <a:off x="6116962" y="4871791"/>
            <a:ext cx="3006" cy="812852"/>
          </a:xfrm>
          <a:prstGeom prst="bentConnector3">
            <a:avLst>
              <a:gd name="adj1" fmla="val 7704790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5C792950-FEFE-44CD-975F-3294809F97B3}"/>
              </a:ext>
            </a:extLst>
          </p:cNvPr>
          <p:cNvCxnSpPr>
            <a:cxnSpLocks/>
            <a:stCxn id="20" idx="0"/>
            <a:endCxn id="19" idx="0"/>
          </p:cNvCxnSpPr>
          <p:nvPr/>
        </p:nvCxnSpPr>
        <p:spPr>
          <a:xfrm rot="16200000" flipH="1" flipV="1">
            <a:off x="9382325" y="4778139"/>
            <a:ext cx="3006" cy="1012179"/>
          </a:xfrm>
          <a:prstGeom prst="bentConnector3">
            <a:avLst>
              <a:gd name="adj1" fmla="val -7604790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28C5F293-18DD-4B00-A340-56E17EBC7E0B}"/>
              </a:ext>
            </a:extLst>
          </p:cNvPr>
          <p:cNvCxnSpPr>
            <a:cxnSpLocks/>
            <a:stCxn id="14" idx="0"/>
            <a:endCxn id="10" idx="0"/>
          </p:cNvCxnSpPr>
          <p:nvPr/>
        </p:nvCxnSpPr>
        <p:spPr>
          <a:xfrm rot="16200000" flipH="1" flipV="1">
            <a:off x="6095829" y="2634786"/>
            <a:ext cx="3144" cy="3052384"/>
          </a:xfrm>
          <a:prstGeom prst="bentConnector3">
            <a:avLst>
              <a:gd name="adj1" fmla="val -9694656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B796D067-8B84-4E52-93B2-2840D1C2A899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>
            <a:off x="7623593" y="4699406"/>
            <a:ext cx="0" cy="589332"/>
          </a:xfrm>
          <a:prstGeom prst="line">
            <a:avLst/>
          </a:prstGeom>
          <a:ln w="28575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1BC3D757-597F-4CD5-B30C-E56053053FD6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1518825" y="4689974"/>
            <a:ext cx="0" cy="580728"/>
          </a:xfrm>
          <a:prstGeom prst="line">
            <a:avLst/>
          </a:prstGeom>
          <a:ln w="28575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직선 연결선 4148">
            <a:extLst>
              <a:ext uri="{FF2B5EF4-FFF2-40B4-BE49-F238E27FC236}">
                <a16:creationId xmlns:a16="http://schemas.microsoft.com/office/drawing/2014/main" id="{0B57FF2D-4D0F-490C-96D2-D00E2264D5B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149785" y="4696262"/>
            <a:ext cx="0" cy="362634"/>
          </a:xfrm>
          <a:prstGeom prst="line">
            <a:avLst/>
          </a:prstGeom>
          <a:ln w="28575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43329DD8-9148-465F-B707-FD44463DDA9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97401" y="4705695"/>
            <a:ext cx="0" cy="343751"/>
          </a:xfrm>
          <a:prstGeom prst="line">
            <a:avLst/>
          </a:prstGeom>
          <a:ln w="28575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6B82F17-3D3F-45C0-9326-68C52A9DF13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71209" y="4702550"/>
            <a:ext cx="0" cy="346896"/>
          </a:xfrm>
          <a:prstGeom prst="line">
            <a:avLst/>
          </a:prstGeom>
          <a:ln w="28575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48BFFE-CA16-4630-9CA7-14381207FDE8}"/>
              </a:ext>
            </a:extLst>
          </p:cNvPr>
          <p:cNvCxnSpPr>
            <a:cxnSpLocks/>
          </p:cNvCxnSpPr>
          <p:nvPr/>
        </p:nvCxnSpPr>
        <p:spPr>
          <a:xfrm>
            <a:off x="3045018" y="3595390"/>
            <a:ext cx="0" cy="471130"/>
          </a:xfrm>
          <a:prstGeom prst="line">
            <a:avLst/>
          </a:prstGeom>
          <a:ln w="28575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9DC5-1E5D-4AF5-9F5C-F2F30A30A06E}"/>
              </a:ext>
            </a:extLst>
          </p:cNvPr>
          <p:cNvCxnSpPr>
            <a:cxnSpLocks/>
            <a:stCxn id="18" idx="0"/>
            <a:endCxn id="34" idx="0"/>
          </p:cNvCxnSpPr>
          <p:nvPr/>
        </p:nvCxnSpPr>
        <p:spPr>
          <a:xfrm rot="16200000" flipV="1">
            <a:off x="2280349" y="3388450"/>
            <a:ext cx="3144" cy="1526192"/>
          </a:xfrm>
          <a:prstGeom prst="bentConnector3">
            <a:avLst>
              <a:gd name="adj1" fmla="val 9390712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E39EA7-22AE-4938-B533-DE35B64DEE00}"/>
              </a:ext>
            </a:extLst>
          </p:cNvPr>
          <p:cNvSpPr/>
          <p:nvPr/>
        </p:nvSpPr>
        <p:spPr>
          <a:xfrm>
            <a:off x="9991979" y="4146830"/>
            <a:ext cx="1368000" cy="540000"/>
          </a:xfrm>
          <a:prstGeom prst="rect">
            <a:avLst/>
          </a:prstGeom>
          <a:solidFill>
            <a:srgbClr val="F4F1F7"/>
          </a:solidFill>
          <a:ln w="444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포장 기술</a:t>
            </a:r>
            <a:endParaRPr lang="en-US" altLang="ko-KR" sz="1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연구 개발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733EAF91-B990-498E-895F-14E7A7CA252E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rot="16200000" flipH="1" flipV="1">
            <a:off x="9908166" y="3388449"/>
            <a:ext cx="9432" cy="1526194"/>
          </a:xfrm>
          <a:prstGeom prst="bentConnector3">
            <a:avLst>
              <a:gd name="adj1" fmla="val -3063242"/>
            </a:avLst>
          </a:prstGeom>
          <a:ln w="28575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987EB02-4261-4340-BE0C-0EADBB388BEC}"/>
              </a:ext>
            </a:extLst>
          </p:cNvPr>
          <p:cNvCxnSpPr>
            <a:cxnSpLocks/>
          </p:cNvCxnSpPr>
          <p:nvPr/>
        </p:nvCxnSpPr>
        <p:spPr>
          <a:xfrm>
            <a:off x="9149785" y="3607247"/>
            <a:ext cx="0" cy="367556"/>
          </a:xfrm>
          <a:prstGeom prst="line">
            <a:avLst/>
          </a:prstGeom>
          <a:ln w="28575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9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page2image63718272">
            <a:extLst>
              <a:ext uri="{FF2B5EF4-FFF2-40B4-BE49-F238E27FC236}">
                <a16:creationId xmlns:a16="http://schemas.microsoft.com/office/drawing/2014/main" id="{D5C1B1B6-C80A-40CF-A45D-4518F657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5771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에로우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다이어그램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2A5B3A-2AEE-4F93-854C-8B9DDB7372F1}"/>
              </a:ext>
            </a:extLst>
          </p:cNvPr>
          <p:cNvSpPr>
            <a:spLocks noChangeAspect="1"/>
          </p:cNvSpPr>
          <p:nvPr/>
        </p:nvSpPr>
        <p:spPr>
          <a:xfrm>
            <a:off x="886436" y="3386852"/>
            <a:ext cx="1048315" cy="1048315"/>
          </a:xfrm>
          <a:prstGeom prst="ellipse">
            <a:avLst/>
          </a:prstGeom>
          <a:solidFill>
            <a:srgbClr val="7D519E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80B01-97F0-46D7-9C89-F468177EDEB4}"/>
              </a:ext>
            </a:extLst>
          </p:cNvPr>
          <p:cNvSpPr/>
          <p:nvPr/>
        </p:nvSpPr>
        <p:spPr>
          <a:xfrm>
            <a:off x="3789813" y="2109420"/>
            <a:ext cx="1987704" cy="701005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인공지능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시스템</a:t>
            </a:r>
            <a:r>
              <a:rPr lang="en-US" altLang="ko-KR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CDA4A0-40B0-4BFA-95EF-0CAD1AD8947B}"/>
              </a:ext>
            </a:extLst>
          </p:cNvPr>
          <p:cNvSpPr/>
          <p:nvPr/>
        </p:nvSpPr>
        <p:spPr>
          <a:xfrm>
            <a:off x="2992667" y="3560511"/>
            <a:ext cx="1501755" cy="701005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시장조사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1A8D87-7C03-4935-9FFD-5F2AFFF816A5}"/>
              </a:ext>
            </a:extLst>
          </p:cNvPr>
          <p:cNvSpPr/>
          <p:nvPr/>
        </p:nvSpPr>
        <p:spPr>
          <a:xfrm>
            <a:off x="5072909" y="3560510"/>
            <a:ext cx="1501755" cy="701005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제품 가격 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E3A1A-FC6E-4134-A591-81FD40DEEDDC}"/>
              </a:ext>
            </a:extLst>
          </p:cNvPr>
          <p:cNvSpPr/>
          <p:nvPr/>
        </p:nvSpPr>
        <p:spPr>
          <a:xfrm>
            <a:off x="3789813" y="5011568"/>
            <a:ext cx="1987704" cy="701005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많이 사용된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원재료 자동화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FC5601-99F8-4B5C-93E7-861F7AEE9D7D}"/>
              </a:ext>
            </a:extLst>
          </p:cNvPr>
          <p:cNvSpPr/>
          <p:nvPr/>
        </p:nvSpPr>
        <p:spPr>
          <a:xfrm>
            <a:off x="7632580" y="3560508"/>
            <a:ext cx="1566750" cy="701005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보고서 작성</a:t>
            </a:r>
            <a:endParaRPr lang="en-US" altLang="ko-KR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FBEB41B-6C04-4685-B0E5-31D11CA8AB6A}"/>
              </a:ext>
            </a:extLst>
          </p:cNvPr>
          <p:cNvSpPr>
            <a:spLocks noChangeAspect="1"/>
          </p:cNvSpPr>
          <p:nvPr/>
        </p:nvSpPr>
        <p:spPr>
          <a:xfrm>
            <a:off x="10257246" y="3386851"/>
            <a:ext cx="1048315" cy="1048315"/>
          </a:xfrm>
          <a:prstGeom prst="ellipse">
            <a:avLst/>
          </a:prstGeom>
          <a:solidFill>
            <a:srgbClr val="7D519E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끝</a:t>
            </a:r>
            <a:endParaRPr lang="ko-KR" altLang="en-US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8F3BA9F-45E9-49A6-999D-4FD66186DC15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rot="10800000" flipV="1">
            <a:off x="3789813" y="2459923"/>
            <a:ext cx="12700" cy="2902148"/>
          </a:xfrm>
          <a:prstGeom prst="bentConnector3">
            <a:avLst>
              <a:gd name="adj1" fmla="val 10466669"/>
            </a:avLst>
          </a:prstGeom>
          <a:ln w="38100">
            <a:solidFill>
              <a:srgbClr val="7D519E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6A3C22D-E32C-40C5-9472-F2A59F9D75C7}"/>
              </a:ext>
            </a:extLst>
          </p:cNvPr>
          <p:cNvCxnSpPr>
            <a:cxnSpLocks/>
            <a:stCxn id="4" idx="6"/>
            <a:endCxn id="13" idx="1"/>
          </p:cNvCxnSpPr>
          <p:nvPr/>
        </p:nvCxnSpPr>
        <p:spPr>
          <a:xfrm>
            <a:off x="1934751" y="3911010"/>
            <a:ext cx="1057916" cy="4"/>
          </a:xfrm>
          <a:prstGeom prst="line">
            <a:avLst/>
          </a:prstGeom>
          <a:ln w="38100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1B8E7CF-01E1-474D-A1AA-6D0242B2C41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494422" y="3911013"/>
            <a:ext cx="578487" cy="1"/>
          </a:xfrm>
          <a:prstGeom prst="line">
            <a:avLst/>
          </a:prstGeom>
          <a:ln w="38100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C204C40-41D9-43FF-BCFC-DC51CC85D3E4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6574664" y="3911011"/>
            <a:ext cx="1057916" cy="2"/>
          </a:xfrm>
          <a:prstGeom prst="line">
            <a:avLst/>
          </a:prstGeom>
          <a:ln w="38100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569BCDC-453B-457D-A13A-44E1B4D986F3}"/>
              </a:ext>
            </a:extLst>
          </p:cNvPr>
          <p:cNvCxnSpPr>
            <a:cxnSpLocks/>
            <a:stCxn id="21" idx="3"/>
            <a:endCxn id="25" idx="2"/>
          </p:cNvCxnSpPr>
          <p:nvPr/>
        </p:nvCxnSpPr>
        <p:spPr>
          <a:xfrm flipV="1">
            <a:off x="9199330" y="3911009"/>
            <a:ext cx="1057916" cy="2"/>
          </a:xfrm>
          <a:prstGeom prst="line">
            <a:avLst/>
          </a:prstGeom>
          <a:ln w="38100">
            <a:solidFill>
              <a:srgbClr val="7D519E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BBFACFF-F680-4516-8FC4-6AEE1759817B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5777517" y="2459923"/>
            <a:ext cx="12700" cy="2902148"/>
          </a:xfrm>
          <a:prstGeom prst="bentConnector3">
            <a:avLst>
              <a:gd name="adj1" fmla="val 10453213"/>
            </a:avLst>
          </a:prstGeom>
          <a:ln w="38100">
            <a:solidFill>
              <a:srgbClr val="7D5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age22image63593024">
            <a:extLst>
              <a:ext uri="{FF2B5EF4-FFF2-40B4-BE49-F238E27FC236}">
                <a16:creationId xmlns:a16="http://schemas.microsoft.com/office/drawing/2014/main" id="{A34AFA02-E655-4244-8A9D-E5FBCB743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1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C6CFE7-37A2-7A4E-BADC-36AD9AC4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EAA77-33BA-4BC7-A20A-C6D4BD85F7D4}"/>
              </a:ext>
            </a:extLst>
          </p:cNvPr>
          <p:cNvSpPr txBox="1"/>
          <p:nvPr/>
        </p:nvSpPr>
        <p:spPr>
          <a:xfrm>
            <a:off x="3078480" y="1830225"/>
            <a:ext cx="6035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품질의 집</a:t>
            </a:r>
            <a:endParaRPr lang="en-US" altLang="ko-KR" sz="4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4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6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품질의 집</a:t>
            </a:r>
            <a:endParaRPr lang="ko-KR" altLang="en-US" sz="3600" dirty="0">
              <a:solidFill>
                <a:srgbClr val="5F2987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1F603-3955-4401-9274-C267172C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7" y="264578"/>
            <a:ext cx="7937485" cy="63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image63718272">
            <a:extLst>
              <a:ext uri="{FF2B5EF4-FFF2-40B4-BE49-F238E27FC236}">
                <a16:creationId xmlns:a16="http://schemas.microsoft.com/office/drawing/2014/main" id="{0FEF1FEC-89BA-4CC1-9E33-C32105F9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291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품질의 집 해석</a:t>
            </a: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A478B28-9D9F-45E4-833B-98698BBDF536}"/>
              </a:ext>
            </a:extLst>
          </p:cNvPr>
          <p:cNvSpPr/>
          <p:nvPr/>
        </p:nvSpPr>
        <p:spPr>
          <a:xfrm>
            <a:off x="938489" y="2447851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물류센터</a:t>
            </a:r>
            <a:endParaRPr lang="en-US" altLang="ko-KR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증설</a:t>
            </a:r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6B2E4B74-7802-4C5A-BFD9-EDE226950B1A}"/>
              </a:ext>
            </a:extLst>
          </p:cNvPr>
          <p:cNvSpPr/>
          <p:nvPr/>
        </p:nvSpPr>
        <p:spPr>
          <a:xfrm>
            <a:off x="9713534" y="2447850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가격</a:t>
            </a:r>
            <a:endParaRPr lang="en-US" altLang="ko-KR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53497175-AF0D-4A42-9B1E-66842B8C1EFC}"/>
              </a:ext>
            </a:extLst>
          </p:cNvPr>
          <p:cNvSpPr/>
          <p:nvPr/>
        </p:nvSpPr>
        <p:spPr>
          <a:xfrm>
            <a:off x="7958525" y="2447851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고객문의</a:t>
            </a:r>
            <a:endParaRPr lang="en-US" altLang="ko-KR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응대</a:t>
            </a: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D006B0E2-63E2-45AE-B79D-AFB260FFE513}"/>
              </a:ext>
            </a:extLst>
          </p:cNvPr>
          <p:cNvSpPr/>
          <p:nvPr/>
        </p:nvSpPr>
        <p:spPr>
          <a:xfrm>
            <a:off x="6203516" y="2447851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추가인력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1A6DD438-4608-4D5A-9926-E1F5A0284E23}"/>
              </a:ext>
            </a:extLst>
          </p:cNvPr>
          <p:cNvSpPr/>
          <p:nvPr/>
        </p:nvSpPr>
        <p:spPr>
          <a:xfrm>
            <a:off x="4448507" y="2447851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배송지역</a:t>
            </a:r>
            <a:endParaRPr lang="en-US" altLang="ko-KR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확대</a:t>
            </a:r>
            <a:r>
              <a:rPr lang="en-US" altLang="ko-KR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647462C0-C6A6-4ED7-A3CA-08F82988CB38}"/>
              </a:ext>
            </a:extLst>
          </p:cNvPr>
          <p:cNvSpPr/>
          <p:nvPr/>
        </p:nvSpPr>
        <p:spPr>
          <a:xfrm>
            <a:off x="2693498" y="2447851"/>
            <a:ext cx="1957137" cy="856649"/>
          </a:xfrm>
          <a:prstGeom prst="chevron">
            <a:avLst/>
          </a:prstGeom>
          <a:solidFill>
            <a:srgbClr val="5F298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고급제품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CC7BCB-BF43-4281-B82C-B59936C5F1AC}"/>
              </a:ext>
            </a:extLst>
          </p:cNvPr>
          <p:cNvSpPr txBox="1"/>
          <p:nvPr/>
        </p:nvSpPr>
        <p:spPr>
          <a:xfrm>
            <a:off x="992941" y="1738959"/>
            <a:ext cx="31394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기술 변수 중요도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307E6D-F3AA-4721-B20B-2D0085F87D32}"/>
              </a:ext>
            </a:extLst>
          </p:cNvPr>
          <p:cNvSpPr txBox="1"/>
          <p:nvPr/>
        </p:nvSpPr>
        <p:spPr>
          <a:xfrm>
            <a:off x="992940" y="3653658"/>
            <a:ext cx="31394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기술적 속성 비교평가</a:t>
            </a:r>
          </a:p>
        </p:txBody>
      </p:sp>
      <p:graphicFrame>
        <p:nvGraphicFramePr>
          <p:cNvPr id="44" name="표 44">
            <a:extLst>
              <a:ext uri="{FF2B5EF4-FFF2-40B4-BE49-F238E27FC236}">
                <a16:creationId xmlns:a16="http://schemas.microsoft.com/office/drawing/2014/main" id="{D717458B-A08D-4A7F-8653-4D13ADFE0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60126"/>
              </p:ext>
            </p:extLst>
          </p:nvPr>
        </p:nvGraphicFramePr>
        <p:xfrm>
          <a:off x="1724651" y="4362906"/>
          <a:ext cx="8723124" cy="1620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857">
                  <a:extLst>
                    <a:ext uri="{9D8B030D-6E8A-4147-A177-3AD203B41FA5}">
                      <a16:colId xmlns:a16="http://schemas.microsoft.com/office/drawing/2014/main" val="2797400408"/>
                    </a:ext>
                  </a:extLst>
                </a:gridCol>
                <a:gridCol w="1250857">
                  <a:extLst>
                    <a:ext uri="{9D8B030D-6E8A-4147-A177-3AD203B41FA5}">
                      <a16:colId xmlns:a16="http://schemas.microsoft.com/office/drawing/2014/main" val="1329889353"/>
                    </a:ext>
                  </a:extLst>
                </a:gridCol>
                <a:gridCol w="1250857">
                  <a:extLst>
                    <a:ext uri="{9D8B030D-6E8A-4147-A177-3AD203B41FA5}">
                      <a16:colId xmlns:a16="http://schemas.microsoft.com/office/drawing/2014/main" val="1031057913"/>
                    </a:ext>
                  </a:extLst>
                </a:gridCol>
                <a:gridCol w="1250857">
                  <a:extLst>
                    <a:ext uri="{9D8B030D-6E8A-4147-A177-3AD203B41FA5}">
                      <a16:colId xmlns:a16="http://schemas.microsoft.com/office/drawing/2014/main" val="3199658937"/>
                    </a:ext>
                  </a:extLst>
                </a:gridCol>
                <a:gridCol w="1250857">
                  <a:extLst>
                    <a:ext uri="{9D8B030D-6E8A-4147-A177-3AD203B41FA5}">
                      <a16:colId xmlns:a16="http://schemas.microsoft.com/office/drawing/2014/main" val="218149485"/>
                    </a:ext>
                  </a:extLst>
                </a:gridCol>
                <a:gridCol w="1250857">
                  <a:extLst>
                    <a:ext uri="{9D8B030D-6E8A-4147-A177-3AD203B41FA5}">
                      <a16:colId xmlns:a16="http://schemas.microsoft.com/office/drawing/2014/main" val="2663724542"/>
                    </a:ext>
                  </a:extLst>
                </a:gridCol>
                <a:gridCol w="1217982">
                  <a:extLst>
                    <a:ext uri="{9D8B030D-6E8A-4147-A177-3AD203B41FA5}">
                      <a16:colId xmlns:a16="http://schemas.microsoft.com/office/drawing/2014/main" val="1203334579"/>
                    </a:ext>
                  </a:extLst>
                </a:gridCol>
              </a:tblGrid>
              <a:tr h="750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기술적</a:t>
                      </a:r>
                      <a:endParaRPr lang="en-US" altLang="ko-KR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 속성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물류센터</a:t>
                      </a:r>
                      <a:endParaRPr lang="en-US" altLang="ko-KR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증설</a:t>
                      </a:r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추가인력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배송지역</a:t>
                      </a:r>
                      <a:endParaRPr lang="en-US" altLang="ko-KR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확대</a:t>
                      </a:r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고급제품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가격</a:t>
                      </a:r>
                      <a:endParaRPr lang="en-US" altLang="ko-KR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인하</a:t>
                      </a:r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고객문의</a:t>
                      </a:r>
                      <a:endParaRPr lang="en-US" altLang="ko-KR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응대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84711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쿠팡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5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303625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마켓컬리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4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2987"/>
                          </a:soli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rgbClr val="5F2987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F2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119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0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age22image63593024">
            <a:extLst>
              <a:ext uri="{FF2B5EF4-FFF2-40B4-BE49-F238E27FC236}">
                <a16:creationId xmlns:a16="http://schemas.microsoft.com/office/drawing/2014/main" id="{A34AFA02-E655-4244-8A9D-E5FBCB743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1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C6CFE7-37A2-7A4E-BADC-36AD9AC4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EAA77-33BA-4BC7-A20A-C6D4BD85F7D4}"/>
              </a:ext>
            </a:extLst>
          </p:cNvPr>
          <p:cNvSpPr txBox="1"/>
          <p:nvPr/>
        </p:nvSpPr>
        <p:spPr>
          <a:xfrm>
            <a:off x="3078480" y="1830225"/>
            <a:ext cx="60350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품질 개선 방안</a:t>
            </a:r>
            <a:endParaRPr lang="en-US" altLang="ko-KR" sz="4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62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page16image63416384">
            <a:extLst>
              <a:ext uri="{FF2B5EF4-FFF2-40B4-BE49-F238E27FC236}">
                <a16:creationId xmlns:a16="http://schemas.microsoft.com/office/drawing/2014/main" id="{5A14823B-606F-495A-B8F5-6A818E70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age16image46779856">
            <a:extLst>
              <a:ext uri="{FF2B5EF4-FFF2-40B4-BE49-F238E27FC236}">
                <a16:creationId xmlns:a16="http://schemas.microsoft.com/office/drawing/2014/main" id="{55EB2D2B-A954-4B3E-A243-FA86C24F3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149600"/>
            <a:ext cx="50292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page16image46779232">
            <a:extLst>
              <a:ext uri="{FF2B5EF4-FFF2-40B4-BE49-F238E27FC236}">
                <a16:creationId xmlns:a16="http://schemas.microsoft.com/office/drawing/2014/main" id="{1DE80886-574F-0B4E-A931-1B895DC6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87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C719-8634-485E-97E5-F1E91F048D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A0CB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EED6E01-086E-7B43-97F5-2DEB2587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pic>
        <p:nvPicPr>
          <p:cNvPr id="9227" name="Picture 11" descr="page16image63415488">
            <a:extLst>
              <a:ext uri="{FF2B5EF4-FFF2-40B4-BE49-F238E27FC236}">
                <a16:creationId xmlns:a16="http://schemas.microsoft.com/office/drawing/2014/main" id="{DF7995E6-2FFC-1C4B-846D-CDDC00D8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3" y="2355499"/>
            <a:ext cx="2854005" cy="2940784"/>
          </a:xfrm>
          <a:prstGeom prst="rect">
            <a:avLst/>
          </a:prstGeom>
          <a:noFill/>
        </p:spPr>
      </p:pic>
      <p:pic>
        <p:nvPicPr>
          <p:cNvPr id="20" name="Picture 11" descr="page16image63415488">
            <a:extLst>
              <a:ext uri="{FF2B5EF4-FFF2-40B4-BE49-F238E27FC236}">
                <a16:creationId xmlns:a16="http://schemas.microsoft.com/office/drawing/2014/main" id="{7AEC40D3-B7F5-2846-B067-B96D7731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78" y="2352669"/>
            <a:ext cx="2854005" cy="2940784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755AB4-852D-4F73-BBC7-BCD739974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91" b="89431" l="5610" r="91463">
                        <a14:foregroundMark x1="8293" y1="22764" x2="8293" y2="22764"/>
                        <a14:foregroundMark x1="7317" y1="65041" x2="7317" y2="65041"/>
                        <a14:foregroundMark x1="6585" y1="13008" x2="6585" y2="13008"/>
                        <a14:foregroundMark x1="5854" y1="65041" x2="5854" y2="65041"/>
                        <a14:foregroundMark x1="5610" y1="13821" x2="5610" y2="13821"/>
                        <a14:foregroundMark x1="91463" y1="15447" x2="91463" y2="15447"/>
                      </a14:backgroundRemoval>
                    </a14:imgEffect>
                    <a14:imgEffect>
                      <a14:saturation sat="344000"/>
                    </a14:imgEffect>
                    <a14:imgEffect>
                      <a14:brightnessContrast bright="-39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966" y="1993545"/>
            <a:ext cx="2421098" cy="7182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AEAB4-61BE-41AB-B189-BC0EACE44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91" b="89431" l="5610" r="91463">
                        <a14:foregroundMark x1="8293" y1="22764" x2="8293" y2="22764"/>
                        <a14:foregroundMark x1="7317" y1="65041" x2="7317" y2="65041"/>
                        <a14:foregroundMark x1="6585" y1="13008" x2="6585" y2="13008"/>
                        <a14:foregroundMark x1="5854" y1="65041" x2="5854" y2="65041"/>
                        <a14:foregroundMark x1="5610" y1="13821" x2="5610" y2="13821"/>
                        <a14:foregroundMark x1="91463" y1="15447" x2="91463" y2="15447"/>
                      </a14:backgroundRemoval>
                    </a14:imgEffect>
                    <a14:imgEffect>
                      <a14:saturation sat="344000"/>
                    </a14:imgEffect>
                    <a14:imgEffect>
                      <a14:brightnessContrast bright="-39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080" y="1996375"/>
            <a:ext cx="2421098" cy="718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034E8E-22C6-4F6F-9648-D8222F239CA4}"/>
              </a:ext>
            </a:extLst>
          </p:cNvPr>
          <p:cNvSpPr txBox="1"/>
          <p:nvPr/>
        </p:nvSpPr>
        <p:spPr>
          <a:xfrm>
            <a:off x="1361349" y="215300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품절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B6553-4409-40E0-B078-FB14717519D5}"/>
              </a:ext>
            </a:extLst>
          </p:cNvPr>
          <p:cNvSpPr txBox="1"/>
          <p:nvPr/>
        </p:nvSpPr>
        <p:spPr>
          <a:xfrm>
            <a:off x="4299463" y="215300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0372B-7681-48B3-A138-3C539D607B80}"/>
              </a:ext>
            </a:extLst>
          </p:cNvPr>
          <p:cNvSpPr txBox="1"/>
          <p:nvPr/>
        </p:nvSpPr>
        <p:spPr>
          <a:xfrm>
            <a:off x="418586" y="3073747"/>
            <a:ext cx="252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당선된 회사 외</a:t>
            </a:r>
            <a:endParaRPr lang="en-US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     </a:t>
            </a:r>
            <a:r>
              <a:rPr lang="ko-KR" altLang="ko-KR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다양한 업체와 계약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A5BE57-5F38-4243-8142-984A4F392043}"/>
              </a:ext>
            </a:extLst>
          </p:cNvPr>
          <p:cNvSpPr txBox="1"/>
          <p:nvPr/>
        </p:nvSpPr>
        <p:spPr>
          <a:xfrm>
            <a:off x="444516" y="4082032"/>
            <a:ext cx="252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인공지능</a:t>
            </a:r>
            <a:r>
              <a:rPr lang="en-US" altLang="ko-KR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     </a:t>
            </a: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코칭 시스템 도입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2B728C-791B-4C51-9A0E-3188B846DBF8}"/>
              </a:ext>
            </a:extLst>
          </p:cNvPr>
          <p:cNvSpPr txBox="1"/>
          <p:nvPr/>
        </p:nvSpPr>
        <p:spPr>
          <a:xfrm>
            <a:off x="3524423" y="3073747"/>
            <a:ext cx="205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광고 선전비 절약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EE3F5C-D18D-46E6-B187-E4574F685127}"/>
              </a:ext>
            </a:extLst>
          </p:cNvPr>
          <p:cNvSpPr txBox="1"/>
          <p:nvPr/>
        </p:nvSpPr>
        <p:spPr>
          <a:xfrm>
            <a:off x="3524423" y="4082032"/>
            <a:ext cx="198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샛별배송 </a:t>
            </a:r>
            <a:r>
              <a:rPr lang="ko-KR" altLang="en-US" sz="1800" kern="100" dirty="0" err="1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선택제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8" name="Picture 11" descr="page16image63415488">
            <a:extLst>
              <a:ext uri="{FF2B5EF4-FFF2-40B4-BE49-F238E27FC236}">
                <a16:creationId xmlns:a16="http://schemas.microsoft.com/office/drawing/2014/main" id="{399AB22D-0A24-490F-9DA2-B634B15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17" y="2349839"/>
            <a:ext cx="2854005" cy="2940784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E2DE0E4-1649-40A1-92C3-2A5B0D42AAFC}"/>
              </a:ext>
            </a:extLst>
          </p:cNvPr>
          <p:cNvSpPr txBox="1"/>
          <p:nvPr/>
        </p:nvSpPr>
        <p:spPr>
          <a:xfrm>
            <a:off x="6538674" y="3074192"/>
            <a:ext cx="183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수도권 외 지역</a:t>
            </a:r>
            <a:r>
              <a:rPr lang="en-US" altLang="ko-KR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물류센터 확대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FB5CAA-A57F-42CA-907A-FDCA252AE4E1}"/>
              </a:ext>
            </a:extLst>
          </p:cNvPr>
          <p:cNvSpPr txBox="1"/>
          <p:nvPr/>
        </p:nvSpPr>
        <p:spPr>
          <a:xfrm>
            <a:off x="6541488" y="4076372"/>
            <a:ext cx="183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포장 간소화</a:t>
            </a:r>
            <a:r>
              <a:rPr lang="en-US" altLang="ko-KR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및</a:t>
            </a:r>
            <a:r>
              <a:rPr lang="en-US" altLang="ko-KR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5F298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보온냉장가방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31E41F-2F10-4BC7-B1E6-1AF3C24DA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91" b="89431" l="5610" r="91463">
                        <a14:foregroundMark x1="8293" y1="22764" x2="8293" y2="22764"/>
                        <a14:foregroundMark x1="7317" y1="65041" x2="7317" y2="65041"/>
                        <a14:foregroundMark x1="6585" y1="13008" x2="6585" y2="13008"/>
                        <a14:foregroundMark x1="5854" y1="65041" x2="5854" y2="65041"/>
                        <a14:foregroundMark x1="5610" y1="13821" x2="5610" y2="13821"/>
                        <a14:foregroundMark x1="91463" y1="15447" x2="91463" y2="15447"/>
                      </a14:backgroundRemoval>
                    </a14:imgEffect>
                    <a14:imgEffect>
                      <a14:saturation sat="344000"/>
                    </a14:imgEffect>
                    <a14:imgEffect>
                      <a14:brightnessContrast bright="-39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8822" y="1990715"/>
            <a:ext cx="2421098" cy="718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F1CE7-E731-4A0F-A51E-59842D528E78}"/>
              </a:ext>
            </a:extLst>
          </p:cNvPr>
          <p:cNvSpPr txBox="1"/>
          <p:nvPr/>
        </p:nvSpPr>
        <p:spPr>
          <a:xfrm>
            <a:off x="7015373" y="2153002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샛별배송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7E4B2EF-379D-4F50-8658-39860763086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91" b="89431" l="5610" r="91463">
                        <a14:foregroundMark x1="8293" y1="22764" x2="8293" y2="22764"/>
                        <a14:foregroundMark x1="7317" y1="65041" x2="7317" y2="65041"/>
                        <a14:foregroundMark x1="6585" y1="13008" x2="6585" y2="13008"/>
                        <a14:foregroundMark x1="5854" y1="65041" x2="5854" y2="65041"/>
                        <a14:foregroundMark x1="5610" y1="13821" x2="5610" y2="13821"/>
                        <a14:foregroundMark x1="91463" y1="15447" x2="91463" y2="15447"/>
                      </a14:backgroundRemoval>
                    </a14:imgEffect>
                    <a14:imgEffect>
                      <a14:saturation sat="344000"/>
                    </a14:imgEffect>
                    <a14:imgEffect>
                      <a14:brightnessContrast bright="100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-119986" y="433079"/>
            <a:ext cx="5541655" cy="8495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614B3A6-A729-44FA-8A74-94DA60277A39}"/>
              </a:ext>
            </a:extLst>
          </p:cNvPr>
          <p:cNvSpPr txBox="1"/>
          <p:nvPr/>
        </p:nvSpPr>
        <p:spPr>
          <a:xfrm>
            <a:off x="360792" y="534707"/>
            <a:ext cx="4580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마켓컬리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품질개선 방안</a:t>
            </a:r>
          </a:p>
        </p:txBody>
      </p:sp>
      <p:pic>
        <p:nvPicPr>
          <p:cNvPr id="7" name="Picture 11" descr="page16image63415488">
            <a:extLst>
              <a:ext uri="{FF2B5EF4-FFF2-40B4-BE49-F238E27FC236}">
                <a16:creationId xmlns:a16="http://schemas.microsoft.com/office/drawing/2014/main" id="{91D6B116-5DAE-4F9E-A727-645D153F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482" y="2349839"/>
            <a:ext cx="2854005" cy="2940784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4BE897-866C-49DB-AFE3-1A338448D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91" b="89431" l="5610" r="91463">
                        <a14:foregroundMark x1="8293" y1="22764" x2="8293" y2="22764"/>
                        <a14:foregroundMark x1="7317" y1="65041" x2="7317" y2="65041"/>
                        <a14:foregroundMark x1="6585" y1="13008" x2="6585" y2="13008"/>
                        <a14:foregroundMark x1="5854" y1="65041" x2="5854" y2="65041"/>
                        <a14:foregroundMark x1="5610" y1="13821" x2="5610" y2="13821"/>
                        <a14:foregroundMark x1="91463" y1="15447" x2="91463" y2="15447"/>
                      </a14:backgroundRemoval>
                    </a14:imgEffect>
                    <a14:imgEffect>
                      <a14:saturation sat="344000"/>
                    </a14:imgEffect>
                    <a14:imgEffect>
                      <a14:brightnessContrast bright="-39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484" y="1993545"/>
            <a:ext cx="2421098" cy="718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D7E9-E750-48C8-B2CF-DDD3E4E41E07}"/>
              </a:ext>
            </a:extLst>
          </p:cNvPr>
          <p:cNvSpPr txBox="1"/>
          <p:nvPr/>
        </p:nvSpPr>
        <p:spPr>
          <a:xfrm>
            <a:off x="10180867" y="215544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A06740-7F42-4B2D-9D1E-624ED5B4C163}"/>
              </a:ext>
            </a:extLst>
          </p:cNvPr>
          <p:cNvSpPr txBox="1"/>
          <p:nvPr/>
        </p:nvSpPr>
        <p:spPr>
          <a:xfrm>
            <a:off x="9416566" y="3074399"/>
            <a:ext cx="20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SNS </a:t>
            </a: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이벤트 실시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E40049-E48E-4B96-8E5D-79677BC9ABD6}"/>
              </a:ext>
            </a:extLst>
          </p:cNvPr>
          <p:cNvSpPr txBox="1"/>
          <p:nvPr/>
        </p:nvSpPr>
        <p:spPr>
          <a:xfrm>
            <a:off x="9416566" y="4082874"/>
            <a:ext cx="20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kern="100" dirty="0">
                <a:solidFill>
                  <a:srgbClr val="5F2987"/>
                </a:solidFill>
                <a:effectLst/>
                <a:latin typeface="Rix모던고딕 B" panose="02020603020101020101" pitchFamily="18" charset="-127"/>
                <a:ea typeface="Rix모던고딕 B" panose="02020603020101020101" pitchFamily="18" charset="-127"/>
                <a:cs typeface="Times New Roman" panose="02020603050405020304" pitchFamily="18" charset="0"/>
              </a:rPr>
              <a:t>오프라인 매장</a:t>
            </a:r>
            <a:endParaRPr lang="ko-KR" altLang="ko-KR" sz="1800" kern="100" dirty="0">
              <a:solidFill>
                <a:srgbClr val="5F2987"/>
              </a:solidFill>
              <a:effectLst/>
              <a:latin typeface="Rix모던고딕 B" panose="02020603020101020101" pitchFamily="18" charset="-127"/>
              <a:ea typeface="Rix모던고딕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4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2image63718272">
            <a:extLst>
              <a:ext uri="{FF2B5EF4-FFF2-40B4-BE49-F238E27FC236}">
                <a16:creationId xmlns:a16="http://schemas.microsoft.com/office/drawing/2014/main" id="{F4CD13E2-FD4A-4584-9D60-CA2B4B67B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D636864C-3091-AB4F-A60E-44E49B4E021C}"/>
              </a:ext>
            </a:extLst>
          </p:cNvPr>
          <p:cNvSpPr/>
          <p:nvPr/>
        </p:nvSpPr>
        <p:spPr>
          <a:xfrm>
            <a:off x="3298845" y="473010"/>
            <a:ext cx="5594310" cy="1109792"/>
          </a:xfrm>
          <a:prstGeom prst="roundRect">
            <a:avLst>
              <a:gd name="adj" fmla="val 50000"/>
            </a:avLst>
          </a:prstGeom>
          <a:solidFill>
            <a:srgbClr val="3B1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267"/>
            <a:endParaRPr lang="ko-KR" altLang="en-US" sz="1601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A59D8-22CC-F44C-BEF9-74AAA30F2215}"/>
              </a:ext>
            </a:extLst>
          </p:cNvPr>
          <p:cNvSpPr txBox="1"/>
          <p:nvPr/>
        </p:nvSpPr>
        <p:spPr>
          <a:xfrm>
            <a:off x="2612322" y="571018"/>
            <a:ext cx="6967356" cy="91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20267"/>
            <a:r>
              <a:rPr lang="ko-KR" altLang="en-US" sz="5338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나눔스퀘어_ac ExtraBold" panose="020B0600000101010101" pitchFamily="50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058D9-8E7B-4D74-B6AD-01FFE2D6ADB5}"/>
              </a:ext>
            </a:extLst>
          </p:cNvPr>
          <p:cNvSpPr txBox="1"/>
          <p:nvPr/>
        </p:nvSpPr>
        <p:spPr>
          <a:xfrm>
            <a:off x="4482792" y="2290223"/>
            <a:ext cx="32264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소개</a:t>
            </a: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신</a:t>
            </a:r>
            <a:r>
              <a:rPr lang="en-US" altLang="ko-KR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7</a:t>
            </a: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도구</a:t>
            </a: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품질의 집</a:t>
            </a: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32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품질 개선 방안</a:t>
            </a:r>
          </a:p>
        </p:txBody>
      </p:sp>
    </p:spTree>
    <p:extLst>
      <p:ext uri="{BB962C8B-B14F-4D97-AF65-F5344CB8AC3E}">
        <p14:creationId xmlns:p14="http://schemas.microsoft.com/office/powerpoint/2010/main" val="396246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A444C-0156-644A-A1E0-F7D6410E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8EB01A-CD88-5F4D-97C0-2C7C88D29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275" name="Picture 179" descr="page28image63584480">
            <a:extLst>
              <a:ext uri="{FF2B5EF4-FFF2-40B4-BE49-F238E27FC236}">
                <a16:creationId xmlns:a16="http://schemas.microsoft.com/office/drawing/2014/main" id="{6C39E859-2C23-8D4D-9279-ADBE2E84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7D1F8216-FD6D-4542-BF22-7E8655D923CB}"/>
              </a:ext>
            </a:extLst>
          </p:cNvPr>
          <p:cNvSpPr txBox="1"/>
          <p:nvPr/>
        </p:nvSpPr>
        <p:spPr>
          <a:xfrm>
            <a:off x="2072321" y="3104823"/>
            <a:ext cx="8047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20267"/>
            <a:r>
              <a:rPr lang="ko-KR" altLang="en-US" sz="4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11459"/>
                </a:solidFill>
                <a:latin typeface="+mj-lt"/>
                <a:ea typeface="Apple SD Gothic Neo Heavy" panose="02000300000000000000" pitchFamily="2" charset="-127"/>
              </a:rPr>
              <a:t>감사합니다</a:t>
            </a:r>
            <a:r>
              <a:rPr lang="en-US" altLang="ko-KR" sz="44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11459"/>
                </a:solidFill>
                <a:latin typeface="+mj-lt"/>
                <a:ea typeface="Apple SD Gothic Neo Heavy" panose="02000300000000000000" pitchFamily="2" charset="-127"/>
              </a:rPr>
              <a:t>.</a:t>
            </a:r>
            <a:endParaRPr lang="ko-KR" altLang="en-US" sz="44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411459"/>
              </a:solidFill>
              <a:latin typeface="+mj-lt"/>
              <a:ea typeface="Apple SD Gothic Neo Heavy" panose="02000300000000000000" pitchFamily="2" charset="-127"/>
            </a:endParaRPr>
          </a:p>
          <a:p>
            <a:pPr algn="ctr" defTabSz="1220267"/>
            <a:endParaRPr lang="ko-KR" altLang="en-US" sz="44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1E1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108" name="Picture 12" descr="page9image36440896">
            <a:extLst>
              <a:ext uri="{FF2B5EF4-FFF2-40B4-BE49-F238E27FC236}">
                <a16:creationId xmlns:a16="http://schemas.microsoft.com/office/drawing/2014/main" id="{8934098E-1E44-604E-A6AB-572DEACF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64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page9image36442624">
            <a:extLst>
              <a:ext uri="{FF2B5EF4-FFF2-40B4-BE49-F238E27FC236}">
                <a16:creationId xmlns:a16="http://schemas.microsoft.com/office/drawing/2014/main" id="{B109A2FB-74D3-DE4D-8A7D-BEC14659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97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page9image36453952">
            <a:extLst>
              <a:ext uri="{FF2B5EF4-FFF2-40B4-BE49-F238E27FC236}">
                <a16:creationId xmlns:a16="http://schemas.microsoft.com/office/drawing/2014/main" id="{EF989E4B-88F7-6C40-BF99-4F991514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97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page9image46964448">
            <a:extLst>
              <a:ext uri="{FF2B5EF4-FFF2-40B4-BE49-F238E27FC236}">
                <a16:creationId xmlns:a16="http://schemas.microsoft.com/office/drawing/2014/main" id="{9F7B5080-35F8-1D48-A792-DAB2BBA2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page9image46970272">
            <a:extLst>
              <a:ext uri="{FF2B5EF4-FFF2-40B4-BE49-F238E27FC236}">
                <a16:creationId xmlns:a16="http://schemas.microsoft.com/office/drawing/2014/main" id="{0E2CD52F-CFA9-084E-9AB0-2CE59C03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page9image46971312">
            <a:extLst>
              <a:ext uri="{FF2B5EF4-FFF2-40B4-BE49-F238E27FC236}">
                <a16:creationId xmlns:a16="http://schemas.microsoft.com/office/drawing/2014/main" id="{F6733A63-2D8D-2640-AB6C-FF3C1C9F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7" name="Picture 31" descr="page9image46958832">
            <a:extLst>
              <a:ext uri="{FF2B5EF4-FFF2-40B4-BE49-F238E27FC236}">
                <a16:creationId xmlns:a16="http://schemas.microsoft.com/office/drawing/2014/main" id="{6040733B-8065-5B41-BAB6-312F4FBB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page9image46966320">
            <a:extLst>
              <a:ext uri="{FF2B5EF4-FFF2-40B4-BE49-F238E27FC236}">
                <a16:creationId xmlns:a16="http://schemas.microsoft.com/office/drawing/2014/main" id="{FDBC04BA-607B-7F41-BF1A-C348D7DC4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page9image46962992">
            <a:extLst>
              <a:ext uri="{FF2B5EF4-FFF2-40B4-BE49-F238E27FC236}">
                <a16:creationId xmlns:a16="http://schemas.microsoft.com/office/drawing/2014/main" id="{6A876662-1572-3240-8AD5-DDA0FB5F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5" name="Picture 39" descr="page9image46970688">
            <a:extLst>
              <a:ext uri="{FF2B5EF4-FFF2-40B4-BE49-F238E27FC236}">
                <a16:creationId xmlns:a16="http://schemas.microsoft.com/office/drawing/2014/main" id="{A573F062-0AB1-8D47-9C7A-C71F5942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page9image46969024">
            <a:extLst>
              <a:ext uri="{FF2B5EF4-FFF2-40B4-BE49-F238E27FC236}">
                <a16:creationId xmlns:a16="http://schemas.microsoft.com/office/drawing/2014/main" id="{B0EB3696-5673-FA44-B869-9ECFD168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9" name="Picture 63" descr="page9image46959040">
            <a:extLst>
              <a:ext uri="{FF2B5EF4-FFF2-40B4-BE49-F238E27FC236}">
                <a16:creationId xmlns:a16="http://schemas.microsoft.com/office/drawing/2014/main" id="{44814A41-51C9-914A-B502-3D2A533C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9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2image63718272">
            <a:extLst>
              <a:ext uri="{FF2B5EF4-FFF2-40B4-BE49-F238E27FC236}">
                <a16:creationId xmlns:a16="http://schemas.microsoft.com/office/drawing/2014/main" id="{E758D54F-CABF-4A1B-BF8E-AECA3D9CF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A304DF-D93F-4B0C-8FFF-BB6A6053C3A6}"/>
              </a:ext>
            </a:extLst>
          </p:cNvPr>
          <p:cNvSpPr/>
          <p:nvPr/>
        </p:nvSpPr>
        <p:spPr>
          <a:xfrm>
            <a:off x="6402857" y="2085328"/>
            <a:ext cx="5165558" cy="3786314"/>
          </a:xfrm>
          <a:prstGeom prst="rect">
            <a:avLst/>
          </a:prstGeom>
          <a:solidFill>
            <a:srgbClr val="B8A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CD30D-27F1-B94D-B29E-3B50188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772D7B-D864-4D8B-88E2-7D2FFECF1275}"/>
              </a:ext>
            </a:extLst>
          </p:cNvPr>
          <p:cNvSpPr txBox="1"/>
          <p:nvPr/>
        </p:nvSpPr>
        <p:spPr>
          <a:xfrm>
            <a:off x="360792" y="592625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 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B36AE1-AA55-4BF1-9C5C-35BD240F1B94}"/>
              </a:ext>
            </a:extLst>
          </p:cNvPr>
          <p:cNvGrpSpPr/>
          <p:nvPr/>
        </p:nvGrpSpPr>
        <p:grpSpPr>
          <a:xfrm>
            <a:off x="6701127" y="2409673"/>
            <a:ext cx="4572000" cy="3267791"/>
            <a:chOff x="6659881" y="2612574"/>
            <a:chExt cx="4572000" cy="283979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B62DE01-0CCB-4D15-A51A-E5BA9B8BA63B}"/>
                </a:ext>
              </a:extLst>
            </p:cNvPr>
            <p:cNvSpPr/>
            <p:nvPr/>
          </p:nvSpPr>
          <p:spPr>
            <a:xfrm>
              <a:off x="6659881" y="2612574"/>
              <a:ext cx="4572000" cy="274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81921F39-F9E5-442B-8B93-05AF7B0549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6681752"/>
                </p:ext>
              </p:extLst>
            </p:nvPr>
          </p:nvGraphicFramePr>
          <p:xfrm>
            <a:off x="6659881" y="270917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F75C8B0-8D1E-41E6-A662-597EBDC3B5F8}"/>
              </a:ext>
            </a:extLst>
          </p:cNvPr>
          <p:cNvSpPr txBox="1"/>
          <p:nvPr/>
        </p:nvSpPr>
        <p:spPr>
          <a:xfrm>
            <a:off x="10247349" y="5930088"/>
            <a:ext cx="1321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현대홈쇼핑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1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4421E9-A9F4-4948-974E-4F27915CCC62}"/>
              </a:ext>
            </a:extLst>
          </p:cNvPr>
          <p:cNvSpPr txBox="1"/>
          <p:nvPr/>
        </p:nvSpPr>
        <p:spPr>
          <a:xfrm>
            <a:off x="10699950" y="2199692"/>
            <a:ext cx="901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단위 </a:t>
            </a:r>
            <a:r>
              <a:rPr lang="en-US" altLang="ko-KR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DA3439-F7C5-471B-879D-C10F4F51334F}"/>
              </a:ext>
            </a:extLst>
          </p:cNvPr>
          <p:cNvSpPr/>
          <p:nvPr/>
        </p:nvSpPr>
        <p:spPr>
          <a:xfrm>
            <a:off x="623585" y="2085097"/>
            <a:ext cx="5165558" cy="3786545"/>
          </a:xfrm>
          <a:prstGeom prst="rect">
            <a:avLst/>
          </a:prstGeom>
          <a:solidFill>
            <a:srgbClr val="7D5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C32BF-7761-44D0-A21F-2C8777F0508E}"/>
              </a:ext>
            </a:extLst>
          </p:cNvPr>
          <p:cNvSpPr txBox="1"/>
          <p:nvPr/>
        </p:nvSpPr>
        <p:spPr>
          <a:xfrm>
            <a:off x="1550126" y="5910607"/>
            <a:ext cx="4235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트렌드모니터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미래에셋대우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리서치센터</a:t>
            </a:r>
            <a:r>
              <a:rPr lang="en-US" altLang="ko-KR" sz="16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6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A537-C824-4B5E-A97A-EC7EF48F3FD5}"/>
              </a:ext>
            </a:extLst>
          </p:cNvPr>
          <p:cNvSpPr txBox="1"/>
          <p:nvPr/>
        </p:nvSpPr>
        <p:spPr>
          <a:xfrm>
            <a:off x="7416538" y="1634870"/>
            <a:ext cx="313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국내 새벽배송 시장 점유율 추이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AF40E-6585-4BEA-A8B9-C41BEF17B9CE}"/>
              </a:ext>
            </a:extLst>
          </p:cNvPr>
          <p:cNvSpPr txBox="1"/>
          <p:nvPr/>
        </p:nvSpPr>
        <p:spPr>
          <a:xfrm>
            <a:off x="1770061" y="1634639"/>
            <a:ext cx="287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새벽배송에 대한 소비자 인식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52697B-A5CA-44D6-8D75-5749096FB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57" y="2406706"/>
            <a:ext cx="4501611" cy="31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4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age2image63718272">
            <a:extLst>
              <a:ext uri="{FF2B5EF4-FFF2-40B4-BE49-F238E27FC236}">
                <a16:creationId xmlns:a16="http://schemas.microsoft.com/office/drawing/2014/main" id="{68B0C7C6-AC5F-46E0-8A8D-DCB52968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36EE7-F9F3-44FC-B423-F22B6049EB56}"/>
              </a:ext>
            </a:extLst>
          </p:cNvPr>
          <p:cNvSpPr/>
          <p:nvPr/>
        </p:nvSpPr>
        <p:spPr>
          <a:xfrm>
            <a:off x="623585" y="2085097"/>
            <a:ext cx="5165558" cy="3786545"/>
          </a:xfrm>
          <a:prstGeom prst="rect">
            <a:avLst/>
          </a:prstGeom>
          <a:solidFill>
            <a:srgbClr val="7D5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15EB0-0C08-4358-872E-541D86762CEF}"/>
              </a:ext>
            </a:extLst>
          </p:cNvPr>
          <p:cNvSpPr txBox="1"/>
          <p:nvPr/>
        </p:nvSpPr>
        <p:spPr>
          <a:xfrm>
            <a:off x="2638147" y="1630911"/>
            <a:ext cx="129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매출 증가세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CD30D-27F1-B94D-B29E-3B50188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07871C-E811-4ACA-9099-1C19B66A66CD}"/>
              </a:ext>
            </a:extLst>
          </p:cNvPr>
          <p:cNvSpPr txBox="1"/>
          <p:nvPr/>
        </p:nvSpPr>
        <p:spPr>
          <a:xfrm>
            <a:off x="4280756" y="5910607"/>
            <a:ext cx="1505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동아 비즈니스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1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72D7B-D864-4D8B-88E2-7D2FFECF1275}"/>
              </a:ext>
            </a:extLst>
          </p:cNvPr>
          <p:cNvSpPr txBox="1"/>
          <p:nvPr/>
        </p:nvSpPr>
        <p:spPr>
          <a:xfrm>
            <a:off x="360792" y="592625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마켓컬리</a:t>
            </a:r>
            <a:endParaRPr lang="ko-KR" altLang="en-US" sz="3600" dirty="0">
              <a:solidFill>
                <a:srgbClr val="5F2987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4B5D46-F431-4DED-80C1-839A1B7F46DD}"/>
              </a:ext>
            </a:extLst>
          </p:cNvPr>
          <p:cNvSpPr txBox="1"/>
          <p:nvPr/>
        </p:nvSpPr>
        <p:spPr>
          <a:xfrm>
            <a:off x="4917584" y="2139302"/>
            <a:ext cx="9010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단위 </a:t>
            </a:r>
            <a:r>
              <a:rPr lang="en-US" altLang="ko-KR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05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22CFB8-FA99-4EB0-86B0-619546BBAC8B}"/>
              </a:ext>
            </a:extLst>
          </p:cNvPr>
          <p:cNvSpPr txBox="1"/>
          <p:nvPr/>
        </p:nvSpPr>
        <p:spPr>
          <a:xfrm>
            <a:off x="4949821" y="2774395"/>
            <a:ext cx="7308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4,289</a:t>
            </a:r>
            <a:endParaRPr lang="ko-KR" altLang="en-US" sz="9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5A14A9-8001-4F75-9EF7-04594284F716}"/>
              </a:ext>
            </a:extLst>
          </p:cNvPr>
          <p:cNvGrpSpPr/>
          <p:nvPr/>
        </p:nvGrpSpPr>
        <p:grpSpPr>
          <a:xfrm>
            <a:off x="969523" y="2424203"/>
            <a:ext cx="4553049" cy="3147253"/>
            <a:chOff x="917269" y="2550695"/>
            <a:chExt cx="4658108" cy="27432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2D885-0CC2-4EB3-9029-5755D7A8213B}"/>
                </a:ext>
              </a:extLst>
            </p:cNvPr>
            <p:cNvSpPr/>
            <p:nvPr/>
          </p:nvSpPr>
          <p:spPr>
            <a:xfrm>
              <a:off x="2756497" y="4932945"/>
              <a:ext cx="596766" cy="2213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000" dirty="0"/>
                <a:t>모바일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E7BDBA-4898-4C45-9D63-02DB15388645}"/>
                </a:ext>
              </a:extLst>
            </p:cNvPr>
            <p:cNvSpPr/>
            <p:nvPr/>
          </p:nvSpPr>
          <p:spPr>
            <a:xfrm>
              <a:off x="3550236" y="4932944"/>
              <a:ext cx="394635" cy="22138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PC</a:t>
              </a:r>
              <a:endParaRPr lang="ko-KR" altLang="en-US" sz="9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D9EA9A-DA0A-46BE-B716-96D94138D670}"/>
                </a:ext>
              </a:extLst>
            </p:cNvPr>
            <p:cNvSpPr/>
            <p:nvPr/>
          </p:nvSpPr>
          <p:spPr>
            <a:xfrm>
              <a:off x="917269" y="2550695"/>
              <a:ext cx="4572000" cy="274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37A78C09-5EA3-4F30-A3FC-68D7956EB9F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4197012"/>
                </p:ext>
              </p:extLst>
            </p:nvPr>
          </p:nvGraphicFramePr>
          <p:xfrm>
            <a:off x="1003377" y="2550695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478E4-E3FC-4433-B8E3-A5F064DE7BAD}"/>
                </a:ext>
              </a:extLst>
            </p:cNvPr>
            <p:cNvSpPr txBox="1"/>
            <p:nvPr/>
          </p:nvSpPr>
          <p:spPr>
            <a:xfrm>
              <a:off x="1221177" y="4702113"/>
              <a:ext cx="7308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29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CCAE01-3935-4598-8AE8-AAF7E9C04E98}"/>
                </a:ext>
              </a:extLst>
            </p:cNvPr>
            <p:cNvSpPr txBox="1"/>
            <p:nvPr/>
          </p:nvSpPr>
          <p:spPr>
            <a:xfrm>
              <a:off x="1373577" y="4854513"/>
              <a:ext cx="7308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29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0B1941-33BF-4A79-AC29-0F97CEB586E8}"/>
                </a:ext>
              </a:extLst>
            </p:cNvPr>
            <p:cNvSpPr txBox="1"/>
            <p:nvPr/>
          </p:nvSpPr>
          <p:spPr>
            <a:xfrm>
              <a:off x="3120217" y="4471281"/>
              <a:ext cx="7308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465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E24CE1-A43E-4474-8FCF-019BC79F9D5A}"/>
                </a:ext>
              </a:extLst>
            </p:cNvPr>
            <p:cNvSpPr txBox="1"/>
            <p:nvPr/>
          </p:nvSpPr>
          <p:spPr>
            <a:xfrm>
              <a:off x="2168118" y="4677960"/>
              <a:ext cx="7308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173</a:t>
              </a:r>
              <a:endParaRPr lang="ko-KR" altLang="en-US" sz="9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821B97-6ECF-4D1A-BB46-6EFB500B11BD}"/>
                </a:ext>
              </a:extLst>
            </p:cNvPr>
            <p:cNvSpPr txBox="1"/>
            <p:nvPr/>
          </p:nvSpPr>
          <p:spPr>
            <a:xfrm>
              <a:off x="4096237" y="3844394"/>
              <a:ext cx="7308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1,571</a:t>
              </a:r>
              <a:endParaRPr lang="ko-KR" altLang="en-US" sz="9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8A65AE2-C2EB-41CD-BE5E-B41A573AC9D3}"/>
              </a:ext>
            </a:extLst>
          </p:cNvPr>
          <p:cNvSpPr txBox="1"/>
          <p:nvPr/>
        </p:nvSpPr>
        <p:spPr>
          <a:xfrm>
            <a:off x="4232047" y="3136062"/>
            <a:ext cx="128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↑</a:t>
            </a:r>
            <a:r>
              <a:rPr lang="en-US" altLang="ko-KR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2.7</a:t>
            </a:r>
            <a:r>
              <a:rPr lang="ko-KR" altLang="en-US" sz="1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766E1-F9EA-4431-A5C3-92C44DEBB407}"/>
              </a:ext>
            </a:extLst>
          </p:cNvPr>
          <p:cNvSpPr/>
          <p:nvPr/>
        </p:nvSpPr>
        <p:spPr>
          <a:xfrm>
            <a:off x="6405954" y="2085097"/>
            <a:ext cx="5165558" cy="3786545"/>
          </a:xfrm>
          <a:prstGeom prst="rect">
            <a:avLst/>
          </a:prstGeom>
          <a:solidFill>
            <a:srgbClr val="B8A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8A0C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A6073-90E9-47EB-A649-9A6808572883}"/>
              </a:ext>
            </a:extLst>
          </p:cNvPr>
          <p:cNvSpPr txBox="1"/>
          <p:nvPr/>
        </p:nvSpPr>
        <p:spPr>
          <a:xfrm>
            <a:off x="8412359" y="5929857"/>
            <a:ext cx="3159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국가통계포털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미래에셋대우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리서치 센터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1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7ADBAC-B551-4C62-8EDF-F7B31027E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9" r="2037"/>
          <a:stretch/>
        </p:blipFill>
        <p:spPr>
          <a:xfrm>
            <a:off x="6742641" y="2424205"/>
            <a:ext cx="4501611" cy="3147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D706DA-05C4-493D-8B7A-F8312D29962C}"/>
              </a:ext>
            </a:extLst>
          </p:cNvPr>
          <p:cNvSpPr txBox="1"/>
          <p:nvPr/>
        </p:nvSpPr>
        <p:spPr>
          <a:xfrm>
            <a:off x="6973054" y="1630911"/>
            <a:ext cx="403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온라인 신석식품 시장 내 </a:t>
            </a:r>
            <a:r>
              <a:rPr lang="ko-KR" altLang="en-US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점유율</a:t>
            </a:r>
          </a:p>
        </p:txBody>
      </p:sp>
    </p:spTree>
    <p:extLst>
      <p:ext uri="{BB962C8B-B14F-4D97-AF65-F5344CB8AC3E}">
        <p14:creationId xmlns:p14="http://schemas.microsoft.com/office/powerpoint/2010/main" val="243832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page2image63718272">
            <a:extLst>
              <a:ext uri="{FF2B5EF4-FFF2-40B4-BE49-F238E27FC236}">
                <a16:creationId xmlns:a16="http://schemas.microsoft.com/office/drawing/2014/main" id="{B9554673-4A2C-4112-B786-A14C102E6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6CD30D-27F1-B94D-B29E-3B50188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772D7B-D864-4D8B-88E2-7D2FFECF1275}"/>
              </a:ext>
            </a:extLst>
          </p:cNvPr>
          <p:cNvSpPr txBox="1"/>
          <p:nvPr/>
        </p:nvSpPr>
        <p:spPr>
          <a:xfrm>
            <a:off x="360792" y="592625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시장 분석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8F4EB0E-AC7D-40B4-BBC7-91F51E0B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12" y="2084866"/>
            <a:ext cx="7943776" cy="411515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5AF43E1-CE48-46CD-BCD0-1FFA60A39190}"/>
              </a:ext>
            </a:extLst>
          </p:cNvPr>
          <p:cNvSpPr txBox="1"/>
          <p:nvPr/>
        </p:nvSpPr>
        <p:spPr>
          <a:xfrm>
            <a:off x="2124112" y="1600748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새벽배송에 대한 소비자 인식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389A04-9808-4AC2-8C7A-34797E78FFD5}"/>
              </a:ext>
            </a:extLst>
          </p:cNvPr>
          <p:cNvSpPr txBox="1"/>
          <p:nvPr/>
        </p:nvSpPr>
        <p:spPr>
          <a:xfrm>
            <a:off x="7278820" y="5904235"/>
            <a:ext cx="28216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자료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트렌드몬스터</a:t>
            </a:r>
            <a:r>
              <a:rPr lang="en-US" altLang="ko-KR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1100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미래에셋대우</a:t>
            </a:r>
            <a:r>
              <a:rPr lang="ko-KR" altLang="en-US" sz="1100" dirty="0">
                <a:latin typeface="Rix고딕 B" panose="02020603020101020101" pitchFamily="18" charset="-127"/>
                <a:ea typeface="Rix고딕 B" panose="02020603020101020101" pitchFamily="18" charset="-127"/>
              </a:rPr>
              <a:t> 리서치 센터</a:t>
            </a:r>
          </a:p>
        </p:txBody>
      </p:sp>
      <p:pic>
        <p:nvPicPr>
          <p:cNvPr id="63" name="Picture 1" descr="page2image63718272">
            <a:extLst>
              <a:ext uri="{FF2B5EF4-FFF2-40B4-BE49-F238E27FC236}">
                <a16:creationId xmlns:a16="http://schemas.microsoft.com/office/drawing/2014/main" id="{11C51071-E01E-4E75-9967-5757F1D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9E1B8-51C3-4CB9-9672-FF880C32D352}"/>
              </a:ext>
            </a:extLst>
          </p:cNvPr>
          <p:cNvSpPr/>
          <p:nvPr/>
        </p:nvSpPr>
        <p:spPr>
          <a:xfrm>
            <a:off x="6402858" y="2084865"/>
            <a:ext cx="5165558" cy="3786545"/>
          </a:xfrm>
          <a:prstGeom prst="rect">
            <a:avLst/>
          </a:prstGeom>
          <a:solidFill>
            <a:srgbClr val="7D5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420E928-A620-4E23-887B-F6F93A394C11}"/>
              </a:ext>
            </a:extLst>
          </p:cNvPr>
          <p:cNvSpPr/>
          <p:nvPr/>
        </p:nvSpPr>
        <p:spPr>
          <a:xfrm>
            <a:off x="623585" y="2085097"/>
            <a:ext cx="5165558" cy="3786545"/>
          </a:xfrm>
          <a:prstGeom prst="rect">
            <a:avLst/>
          </a:prstGeom>
          <a:solidFill>
            <a:srgbClr val="B8A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8A0CB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0CC9644-C417-4539-BE22-4012FBF5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DDB6304-5ADB-4C74-81F4-46B9756B61F3}"/>
              </a:ext>
            </a:extLst>
          </p:cNvPr>
          <p:cNvSpPr txBox="1"/>
          <p:nvPr/>
        </p:nvSpPr>
        <p:spPr>
          <a:xfrm>
            <a:off x="2629990" y="5929857"/>
            <a:ext cx="3159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오픈서베이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미래에셋대우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리서치 센터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1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505A69-49DC-492A-AB5F-01C9075A13F3}"/>
              </a:ext>
            </a:extLst>
          </p:cNvPr>
          <p:cNvSpPr txBox="1"/>
          <p:nvPr/>
        </p:nvSpPr>
        <p:spPr>
          <a:xfrm>
            <a:off x="360792" y="592625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마켓컬리의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 문제점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5F87E3-E6C0-422C-BE0B-838334CB9BB0}"/>
              </a:ext>
            </a:extLst>
          </p:cNvPr>
          <p:cNvSpPr txBox="1"/>
          <p:nvPr/>
        </p:nvSpPr>
        <p:spPr>
          <a:xfrm>
            <a:off x="9437795" y="5929857"/>
            <a:ext cx="2130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&lt;Dart, </a:t>
            </a:r>
            <a:r>
              <a:rPr lang="ko-KR" altLang="en-US" sz="1100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미래에셋대우</a:t>
            </a:r>
            <a:r>
              <a:rPr lang="ko-KR" altLang="en-US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리서치 센터</a:t>
            </a:r>
            <a:r>
              <a:rPr lang="en-US" altLang="ko-KR" sz="11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  <a:endParaRPr lang="ko-KR" altLang="en-US" sz="11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BF0268-1AF2-4564-B044-9D34D418608D}"/>
              </a:ext>
            </a:extLst>
          </p:cNvPr>
          <p:cNvSpPr txBox="1"/>
          <p:nvPr/>
        </p:nvSpPr>
        <p:spPr>
          <a:xfrm>
            <a:off x="912558" y="1630911"/>
            <a:ext cx="458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마켓컬리와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SSG.COM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</a:t>
            </a:r>
            <a:r>
              <a:rPr lang="en-US" altLang="ko-KR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이용자 및 중복 이용자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177F66-290F-4872-B4FA-3D09B36D904B}"/>
              </a:ext>
            </a:extLst>
          </p:cNvPr>
          <p:cNvSpPr txBox="1"/>
          <p:nvPr/>
        </p:nvSpPr>
        <p:spPr>
          <a:xfrm>
            <a:off x="7278820" y="1630911"/>
            <a:ext cx="335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새벽배송 시장 내 </a:t>
            </a:r>
            <a:r>
              <a:rPr lang="ko-KR" altLang="en-US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점유율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2110DEA9-E0AC-41B5-9358-EF1AB021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09" y="2405133"/>
            <a:ext cx="4492531" cy="314600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F36E52-4DA7-44A4-B4F0-A3F222896790}"/>
              </a:ext>
            </a:extLst>
          </p:cNvPr>
          <p:cNvGrpSpPr/>
          <p:nvPr/>
        </p:nvGrpSpPr>
        <p:grpSpPr>
          <a:xfrm>
            <a:off x="966486" y="2405132"/>
            <a:ext cx="4479752" cy="3146007"/>
            <a:chOff x="6444177" y="1042369"/>
            <a:chExt cx="4479752" cy="314600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6D894F-8C4C-4BC5-A0C2-1FD220AC212A}"/>
                </a:ext>
              </a:extLst>
            </p:cNvPr>
            <p:cNvSpPr/>
            <p:nvPr/>
          </p:nvSpPr>
          <p:spPr>
            <a:xfrm>
              <a:off x="6444177" y="1042369"/>
              <a:ext cx="4479752" cy="3146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CF746C-ACD1-43A5-BD1F-73D8A3EA80E2}"/>
                </a:ext>
              </a:extLst>
            </p:cNvPr>
            <p:cNvGrpSpPr/>
            <p:nvPr/>
          </p:nvGrpSpPr>
          <p:grpSpPr>
            <a:xfrm>
              <a:off x="7371236" y="1491966"/>
              <a:ext cx="2625634" cy="2246812"/>
              <a:chOff x="7415349" y="1491966"/>
              <a:chExt cx="2625634" cy="2246812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E93E469-606C-4056-87F4-9D81F0F65B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1257" y="1491966"/>
                <a:ext cx="2159726" cy="224681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9DEA08-B504-494E-8540-6A567D95A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15349" y="2557660"/>
                <a:ext cx="1135338" cy="1181118"/>
              </a:xfrm>
              <a:prstGeom prst="ellipse">
                <a:avLst/>
              </a:prstGeom>
              <a:solidFill>
                <a:srgbClr val="7D519E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0857AD-C600-4585-BEA2-77A11627D945}"/>
                </a:ext>
              </a:extLst>
            </p:cNvPr>
            <p:cNvSpPr txBox="1"/>
            <p:nvPr/>
          </p:nvSpPr>
          <p:spPr>
            <a:xfrm>
              <a:off x="9667594" y="1299474"/>
              <a:ext cx="11897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3</a:t>
              </a:r>
              <a:r>
                <a: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개월 내</a:t>
              </a:r>
              <a:endPara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이마트몰</a:t>
              </a:r>
              <a:r>
                <a: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구매자</a:t>
              </a:r>
              <a:endPara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19.4%</a:t>
              </a:r>
              <a:endPara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F42509-EBEA-46B8-8D03-44551DA22177}"/>
                </a:ext>
              </a:extLst>
            </p:cNvPr>
            <p:cNvSpPr txBox="1"/>
            <p:nvPr/>
          </p:nvSpPr>
          <p:spPr>
            <a:xfrm>
              <a:off x="6545786" y="2142898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3</a:t>
              </a:r>
              <a:r>
                <a: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개월 내</a:t>
              </a:r>
              <a:endPara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200" dirty="0" err="1">
                  <a:latin typeface="Rix고딕 B" panose="02020603020101020101" pitchFamily="18" charset="-127"/>
                  <a:ea typeface="Rix고딕 B" panose="02020603020101020101" pitchFamily="18" charset="-127"/>
                </a:rPr>
                <a:t>마켓컬리</a:t>
              </a:r>
              <a:r>
                <a:rPr lang="ko-KR" altLang="en-US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 구매자</a:t>
              </a:r>
              <a:endParaRPr lang="en-US" altLang="ko-KR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8.0%</a:t>
              </a:r>
              <a:endParaRPr lang="ko-KR" altLang="en-US" sz="12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7835C-E53C-4459-8B4C-BCA24012D350}"/>
                </a:ext>
              </a:extLst>
            </p:cNvPr>
            <p:cNvSpPr txBox="1"/>
            <p:nvPr/>
          </p:nvSpPr>
          <p:spPr>
            <a:xfrm>
              <a:off x="8594643" y="2473628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15.8%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38F2B3-894C-452B-BF00-FE28047B433C}"/>
                </a:ext>
              </a:extLst>
            </p:cNvPr>
            <p:cNvSpPr txBox="1"/>
            <p:nvPr/>
          </p:nvSpPr>
          <p:spPr>
            <a:xfrm>
              <a:off x="7938905" y="2903027"/>
              <a:ext cx="551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3.6%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272EA2-D482-47CE-AA7F-D3DEC109A2BA}"/>
                </a:ext>
              </a:extLst>
            </p:cNvPr>
            <p:cNvSpPr txBox="1"/>
            <p:nvPr/>
          </p:nvSpPr>
          <p:spPr>
            <a:xfrm>
              <a:off x="7459658" y="3127825"/>
              <a:ext cx="5517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4.4%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66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age22image63593024">
            <a:extLst>
              <a:ext uri="{FF2B5EF4-FFF2-40B4-BE49-F238E27FC236}">
                <a16:creationId xmlns:a16="http://schemas.microsoft.com/office/drawing/2014/main" id="{A34AFA02-E655-4244-8A9D-E5FBCB743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1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C6CFE7-37A2-7A4E-BADC-36AD9AC4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EAA77-33BA-4BC7-A20A-C6D4BD85F7D4}"/>
              </a:ext>
            </a:extLst>
          </p:cNvPr>
          <p:cNvSpPr txBox="1"/>
          <p:nvPr/>
        </p:nvSpPr>
        <p:spPr>
          <a:xfrm>
            <a:off x="3078480" y="1830225"/>
            <a:ext cx="6035040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신</a:t>
            </a:r>
            <a:r>
              <a:rPr lang="en-US" altLang="ko-KR" sz="4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7</a:t>
            </a:r>
            <a:r>
              <a:rPr lang="ko-KR" altLang="en-US" sz="44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도구</a:t>
            </a:r>
            <a:endParaRPr lang="en-US" altLang="ko-KR" sz="44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endParaRPr lang="en-US" altLang="ko-KR" sz="32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친화도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연관도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계통도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매트릭스도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매트릭스 해석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과정결정계획도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에로우</a:t>
            </a:r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다이어그램</a:t>
            </a:r>
            <a:endParaRPr lang="en-US" altLang="ko-KR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95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2image63718272">
            <a:extLst>
              <a:ext uri="{FF2B5EF4-FFF2-40B4-BE49-F238E27FC236}">
                <a16:creationId xmlns:a16="http://schemas.microsoft.com/office/drawing/2014/main" id="{E949CB4F-989E-44DD-A8FB-11412AE8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page2image36477120">
            <a:extLst>
              <a:ext uri="{FF2B5EF4-FFF2-40B4-BE49-F238E27FC236}">
                <a16:creationId xmlns:a16="http://schemas.microsoft.com/office/drawing/2014/main" id="{DAB8109A-705B-A84F-9E08-721A1765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ge2image36477120">
            <a:extLst>
              <a:ext uri="{FF2B5EF4-FFF2-40B4-BE49-F238E27FC236}">
                <a16:creationId xmlns:a16="http://schemas.microsoft.com/office/drawing/2014/main" id="{82801F2D-E60C-5347-A8DD-F7E97F0C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6528B3-0DBD-F549-9FA2-F62181FF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F06994-049E-AB43-B0F8-53E637D2C961}"/>
              </a:ext>
            </a:extLst>
          </p:cNvPr>
          <p:cNvSpPr/>
          <p:nvPr/>
        </p:nvSpPr>
        <p:spPr>
          <a:xfrm>
            <a:off x="473202" y="2468468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5F2987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5F6EF-CE50-5749-A2D7-28F02C7033BD}"/>
              </a:ext>
            </a:extLst>
          </p:cNvPr>
          <p:cNvSpPr/>
          <p:nvPr/>
        </p:nvSpPr>
        <p:spPr>
          <a:xfrm>
            <a:off x="4299204" y="2459399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074A3-CADE-C247-BCEC-58893C6AB25E}"/>
              </a:ext>
            </a:extLst>
          </p:cNvPr>
          <p:cNvSpPr/>
          <p:nvPr/>
        </p:nvSpPr>
        <p:spPr>
          <a:xfrm>
            <a:off x="8132826" y="2468468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70FA2-4E72-4ADB-8FB2-47DB370E7E9A}"/>
              </a:ext>
            </a:extLst>
          </p:cNvPr>
          <p:cNvSpPr txBox="1"/>
          <p:nvPr/>
        </p:nvSpPr>
        <p:spPr>
          <a:xfrm>
            <a:off x="1695329" y="193617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마케팅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53567DEE-C798-4BBC-90AA-D179578478BC}"/>
              </a:ext>
            </a:extLst>
          </p:cNvPr>
          <p:cNvSpPr/>
          <p:nvPr/>
        </p:nvSpPr>
        <p:spPr>
          <a:xfrm>
            <a:off x="597408" y="2574829"/>
            <a:ext cx="3340608" cy="730345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일률적인 온라인 마케팅 </a:t>
            </a:r>
            <a:endParaRPr kumimoji="1" lang="en-US" altLang="ko-KR" dirty="0">
              <a:solidFill>
                <a:srgbClr val="7D519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홈페이지의 컨텐츠 구조</a:t>
            </a:r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C26136D-CAFA-45C1-9CF5-D9265FBA93CA}"/>
              </a:ext>
            </a:extLst>
          </p:cNvPr>
          <p:cNvSpPr/>
          <p:nvPr/>
        </p:nvSpPr>
        <p:spPr>
          <a:xfrm>
            <a:off x="603068" y="3486081"/>
            <a:ext cx="3340608" cy="587277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모든 컨텐츠가 그림으로 이루어짐</a:t>
            </a:r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22CCACEF-BA6A-4A03-8B78-05902EF5DCE0}"/>
              </a:ext>
            </a:extLst>
          </p:cNvPr>
          <p:cNvSpPr/>
          <p:nvPr/>
        </p:nvSpPr>
        <p:spPr>
          <a:xfrm>
            <a:off x="603068" y="4255387"/>
            <a:ext cx="3340608" cy="587277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PC</a:t>
            </a:r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와 모바일의 호환성</a:t>
            </a:r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DE1EB0E5-5C78-4ED8-BFB5-DD8A3B32551A}"/>
              </a:ext>
            </a:extLst>
          </p:cNvPr>
          <p:cNvSpPr/>
          <p:nvPr/>
        </p:nvSpPr>
        <p:spPr>
          <a:xfrm>
            <a:off x="593598" y="5024693"/>
            <a:ext cx="3340608" cy="756091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마케팅 채널이 제대로 활성화 </a:t>
            </a:r>
            <a:endParaRPr kumimoji="1" lang="en-US" altLang="ko-KR" dirty="0">
              <a:solidFill>
                <a:srgbClr val="7D519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되지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B7629-5C9C-427A-ACC5-4A980315D06B}"/>
              </a:ext>
            </a:extLst>
          </p:cNvPr>
          <p:cNvSpPr txBox="1"/>
          <p:nvPr/>
        </p:nvSpPr>
        <p:spPr>
          <a:xfrm>
            <a:off x="5677574" y="1936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가격</a:t>
            </a: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020C20D-7FBB-4429-A05E-EA159B31A48D}"/>
              </a:ext>
            </a:extLst>
          </p:cNvPr>
          <p:cNvSpPr/>
          <p:nvPr/>
        </p:nvSpPr>
        <p:spPr>
          <a:xfrm>
            <a:off x="4423409" y="2574829"/>
            <a:ext cx="3340608" cy="523220"/>
          </a:xfrm>
          <a:prstGeom prst="roundRect">
            <a:avLst/>
          </a:prstGeom>
          <a:solidFill>
            <a:srgbClr val="977CB2"/>
          </a:solidFill>
          <a:ln w="190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과한 포장비</a:t>
            </a: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32B9B169-87B1-4927-AEC9-5F5C348FF1D6}"/>
              </a:ext>
            </a:extLst>
          </p:cNvPr>
          <p:cNvSpPr/>
          <p:nvPr/>
        </p:nvSpPr>
        <p:spPr>
          <a:xfrm>
            <a:off x="4423409" y="3242055"/>
            <a:ext cx="3340608" cy="523220"/>
          </a:xfrm>
          <a:prstGeom prst="roundRect">
            <a:avLst/>
          </a:prstGeom>
          <a:solidFill>
            <a:srgbClr val="977CB2"/>
          </a:solidFill>
          <a:ln w="190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높은 무료배송 하한선</a:t>
            </a: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76393AFB-FEA9-4BA0-9D20-D15D658BEF53}"/>
              </a:ext>
            </a:extLst>
          </p:cNvPr>
          <p:cNvSpPr/>
          <p:nvPr/>
        </p:nvSpPr>
        <p:spPr>
          <a:xfrm>
            <a:off x="4423409" y="3909281"/>
            <a:ext cx="3340608" cy="523220"/>
          </a:xfrm>
          <a:prstGeom prst="roundRect">
            <a:avLst/>
          </a:prstGeom>
          <a:solidFill>
            <a:srgbClr val="977CB2"/>
          </a:solidFill>
          <a:ln w="190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샛별배송 인건비</a:t>
            </a: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A2FBEDE1-45D3-49E6-972C-731AC981F645}"/>
              </a:ext>
            </a:extLst>
          </p:cNvPr>
          <p:cNvSpPr/>
          <p:nvPr/>
        </p:nvSpPr>
        <p:spPr>
          <a:xfrm>
            <a:off x="4423409" y="4576507"/>
            <a:ext cx="3340608" cy="523220"/>
          </a:xfrm>
          <a:prstGeom prst="roundRect">
            <a:avLst/>
          </a:prstGeom>
          <a:solidFill>
            <a:srgbClr val="977CB2"/>
          </a:solidFill>
          <a:ln w="190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광고선전비</a:t>
            </a:r>
          </a:p>
        </p:txBody>
      </p:sp>
      <p:sp>
        <p:nvSpPr>
          <p:cNvPr id="28" name="모서리가 둥근 직사각형 12">
            <a:extLst>
              <a:ext uri="{FF2B5EF4-FFF2-40B4-BE49-F238E27FC236}">
                <a16:creationId xmlns:a16="http://schemas.microsoft.com/office/drawing/2014/main" id="{B15AE44D-C73A-466B-85D4-08E7BEE5DE0E}"/>
              </a:ext>
            </a:extLst>
          </p:cNvPr>
          <p:cNvSpPr/>
          <p:nvPr/>
        </p:nvSpPr>
        <p:spPr>
          <a:xfrm>
            <a:off x="4423409" y="5243733"/>
            <a:ext cx="3340608" cy="523220"/>
          </a:xfrm>
          <a:prstGeom prst="roundRect">
            <a:avLst/>
          </a:prstGeom>
          <a:solidFill>
            <a:srgbClr val="977CB2"/>
          </a:solidFill>
          <a:ln w="190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비싸지만 엄선된 제품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7225D3-D128-4642-881D-B1E9184004DD}"/>
              </a:ext>
            </a:extLst>
          </p:cNvPr>
          <p:cNvSpPr txBox="1"/>
          <p:nvPr/>
        </p:nvSpPr>
        <p:spPr>
          <a:xfrm>
            <a:off x="9511196" y="1936179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포장</a:t>
            </a:r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672039A2-CE49-42CC-9A30-AD324AC79BE5}"/>
              </a:ext>
            </a:extLst>
          </p:cNvPr>
          <p:cNvSpPr/>
          <p:nvPr/>
        </p:nvSpPr>
        <p:spPr>
          <a:xfrm>
            <a:off x="8257794" y="2569953"/>
            <a:ext cx="3340608" cy="626261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많은 일회용품 사용</a:t>
            </a:r>
          </a:p>
        </p:txBody>
      </p:sp>
      <p:sp>
        <p:nvSpPr>
          <p:cNvPr id="34" name="모서리가 둥근 직사각형 12">
            <a:extLst>
              <a:ext uri="{FF2B5EF4-FFF2-40B4-BE49-F238E27FC236}">
                <a16:creationId xmlns:a16="http://schemas.microsoft.com/office/drawing/2014/main" id="{85E92DE5-7B9E-4924-AF8D-F21E8FC90CD9}"/>
              </a:ext>
            </a:extLst>
          </p:cNvPr>
          <p:cNvSpPr/>
          <p:nvPr/>
        </p:nvSpPr>
        <p:spPr>
          <a:xfrm>
            <a:off x="8257794" y="3331151"/>
            <a:ext cx="3340608" cy="626261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과대포장</a:t>
            </a:r>
          </a:p>
        </p:txBody>
      </p:sp>
      <p:sp>
        <p:nvSpPr>
          <p:cNvPr id="36" name="모서리가 둥근 직사각형 12">
            <a:extLst>
              <a:ext uri="{FF2B5EF4-FFF2-40B4-BE49-F238E27FC236}">
                <a16:creationId xmlns:a16="http://schemas.microsoft.com/office/drawing/2014/main" id="{B37E7E71-1553-4FCE-B018-7450390EB861}"/>
              </a:ext>
            </a:extLst>
          </p:cNvPr>
          <p:cNvSpPr/>
          <p:nvPr/>
        </p:nvSpPr>
        <p:spPr>
          <a:xfrm>
            <a:off x="8257794" y="4091967"/>
            <a:ext cx="3340608" cy="626261"/>
          </a:xfrm>
          <a:prstGeom prst="roundRect">
            <a:avLst/>
          </a:prstGeom>
          <a:solidFill>
            <a:schemeClr val="bg1"/>
          </a:solidFill>
          <a:ln w="19050" cmpd="sng">
            <a:solidFill>
              <a:srgbClr val="977CB2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환경문제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0475E-A4A1-45AE-B3A7-F9DA5B676F54}"/>
              </a:ext>
            </a:extLst>
          </p:cNvPr>
          <p:cNvSpPr txBox="1"/>
          <p:nvPr/>
        </p:nvSpPr>
        <p:spPr>
          <a:xfrm>
            <a:off x="360792" y="534707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친화도</a:t>
            </a:r>
          </a:p>
        </p:txBody>
      </p:sp>
    </p:spTree>
    <p:extLst>
      <p:ext uri="{BB962C8B-B14F-4D97-AF65-F5344CB8AC3E}">
        <p14:creationId xmlns:p14="http://schemas.microsoft.com/office/powerpoint/2010/main" val="395877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age2image63718272">
            <a:extLst>
              <a:ext uri="{FF2B5EF4-FFF2-40B4-BE49-F238E27FC236}">
                <a16:creationId xmlns:a16="http://schemas.microsoft.com/office/drawing/2014/main" id="{1EEEEEB3-DB43-45A2-9F2A-B154873F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page2image36477120">
            <a:extLst>
              <a:ext uri="{FF2B5EF4-FFF2-40B4-BE49-F238E27FC236}">
                <a16:creationId xmlns:a16="http://schemas.microsoft.com/office/drawing/2014/main" id="{DAB8109A-705B-A84F-9E08-721A1765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age2image36477120">
            <a:extLst>
              <a:ext uri="{FF2B5EF4-FFF2-40B4-BE49-F238E27FC236}">
                <a16:creationId xmlns:a16="http://schemas.microsoft.com/office/drawing/2014/main" id="{82801F2D-E60C-5347-A8DD-F7E97F0C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6528B3-0DBD-F549-9FA2-F62181FF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F06994-049E-AB43-B0F8-53E637D2C961}"/>
              </a:ext>
            </a:extLst>
          </p:cNvPr>
          <p:cNvSpPr/>
          <p:nvPr/>
        </p:nvSpPr>
        <p:spPr>
          <a:xfrm>
            <a:off x="473202" y="2468468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5F2987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5F6EF-CE50-5749-A2D7-28F02C7033BD}"/>
              </a:ext>
            </a:extLst>
          </p:cNvPr>
          <p:cNvSpPr/>
          <p:nvPr/>
        </p:nvSpPr>
        <p:spPr>
          <a:xfrm>
            <a:off x="4299204" y="2459399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074A3-CADE-C247-BCEC-58893C6AB25E}"/>
              </a:ext>
            </a:extLst>
          </p:cNvPr>
          <p:cNvSpPr/>
          <p:nvPr/>
        </p:nvSpPr>
        <p:spPr>
          <a:xfrm>
            <a:off x="8132826" y="2468468"/>
            <a:ext cx="3589020" cy="3418904"/>
          </a:xfrm>
          <a:prstGeom prst="rect">
            <a:avLst/>
          </a:prstGeom>
          <a:solidFill>
            <a:srgbClr val="F4F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70FA2-4E72-4ADB-8FB2-47DB370E7E9A}"/>
              </a:ext>
            </a:extLst>
          </p:cNvPr>
          <p:cNvSpPr txBox="1"/>
          <p:nvPr/>
        </p:nvSpPr>
        <p:spPr>
          <a:xfrm>
            <a:off x="1845912" y="1945248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소통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B7629-5C9C-427A-ACC5-4A980315D06B}"/>
              </a:ext>
            </a:extLst>
          </p:cNvPr>
          <p:cNvSpPr txBox="1"/>
          <p:nvPr/>
        </p:nvSpPr>
        <p:spPr>
          <a:xfrm>
            <a:off x="5460557" y="1936179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제품손실</a:t>
            </a:r>
            <a:endParaRPr lang="ko-KR" altLang="en-US" sz="2800" dirty="0">
              <a:solidFill>
                <a:srgbClr val="7D519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020C20D-7FBB-4429-A05E-EA159B31A48D}"/>
              </a:ext>
            </a:extLst>
          </p:cNvPr>
          <p:cNvSpPr/>
          <p:nvPr/>
        </p:nvSpPr>
        <p:spPr>
          <a:xfrm>
            <a:off x="4423409" y="2574829"/>
            <a:ext cx="3340608" cy="854171"/>
          </a:xfrm>
          <a:prstGeom prst="roundRect">
            <a:avLst/>
          </a:prstGeom>
          <a:solidFill>
            <a:schemeClr val="bg1"/>
          </a:solidFill>
          <a:ln w="19050" cmpd="dbl">
            <a:solidFill>
              <a:srgbClr val="977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공동 아파트 현관</a:t>
            </a:r>
            <a:endParaRPr kumimoji="1" lang="en-US" altLang="ko-KR" dirty="0">
              <a:solidFill>
                <a:srgbClr val="7D519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비밀번호 알려주는 것을</a:t>
            </a:r>
            <a:r>
              <a:rPr kumimoji="1" lang="en-US" altLang="ko-KR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꺼림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7225D3-D128-4642-881D-B1E9184004DD}"/>
              </a:ext>
            </a:extLst>
          </p:cNvPr>
          <p:cNvSpPr txBox="1"/>
          <p:nvPr/>
        </p:nvSpPr>
        <p:spPr>
          <a:xfrm>
            <a:off x="9357566" y="193617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7D519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경쟁력</a:t>
            </a:r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672039A2-CE49-42CC-9A30-AD324AC79BE5}"/>
              </a:ext>
            </a:extLst>
          </p:cNvPr>
          <p:cNvSpPr/>
          <p:nvPr/>
        </p:nvSpPr>
        <p:spPr>
          <a:xfrm>
            <a:off x="593598" y="2574829"/>
            <a:ext cx="3340608" cy="626261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고객센터 연결 어려움</a:t>
            </a:r>
          </a:p>
        </p:txBody>
      </p:sp>
      <p:sp>
        <p:nvSpPr>
          <p:cNvPr id="34" name="모서리가 둥근 직사각형 12">
            <a:extLst>
              <a:ext uri="{FF2B5EF4-FFF2-40B4-BE49-F238E27FC236}">
                <a16:creationId xmlns:a16="http://schemas.microsoft.com/office/drawing/2014/main" id="{85E92DE5-7B9E-4924-AF8D-F21E8FC90CD9}"/>
              </a:ext>
            </a:extLst>
          </p:cNvPr>
          <p:cNvSpPr/>
          <p:nvPr/>
        </p:nvSpPr>
        <p:spPr>
          <a:xfrm>
            <a:off x="593598" y="3336027"/>
            <a:ext cx="3340608" cy="626261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수요보다 작은 고객센터 규모</a:t>
            </a:r>
          </a:p>
        </p:txBody>
      </p:sp>
      <p:sp>
        <p:nvSpPr>
          <p:cNvPr id="36" name="모서리가 둥근 직사각형 12">
            <a:extLst>
              <a:ext uri="{FF2B5EF4-FFF2-40B4-BE49-F238E27FC236}">
                <a16:creationId xmlns:a16="http://schemas.microsoft.com/office/drawing/2014/main" id="{B37E7E71-1553-4FCE-B018-7450390EB861}"/>
              </a:ext>
            </a:extLst>
          </p:cNvPr>
          <p:cNvSpPr/>
          <p:nvPr/>
        </p:nvSpPr>
        <p:spPr>
          <a:xfrm>
            <a:off x="593598" y="4096843"/>
            <a:ext cx="3340608" cy="626261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대응할 인력 부족</a:t>
            </a:r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5B0331AD-B97F-4052-8419-51D2F369E1C0}"/>
              </a:ext>
            </a:extLst>
          </p:cNvPr>
          <p:cNvSpPr/>
          <p:nvPr/>
        </p:nvSpPr>
        <p:spPr>
          <a:xfrm>
            <a:off x="4423409" y="3563937"/>
            <a:ext cx="3340608" cy="626261"/>
          </a:xfrm>
          <a:prstGeom prst="roundRect">
            <a:avLst/>
          </a:prstGeom>
          <a:solidFill>
            <a:schemeClr val="bg1"/>
          </a:solidFill>
          <a:ln w="19050" cmpd="dbl">
            <a:solidFill>
              <a:srgbClr val="977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7D519E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문 앞에 배송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889BEEF1-766C-48AB-AE55-A0A7939F51F0}"/>
              </a:ext>
            </a:extLst>
          </p:cNvPr>
          <p:cNvSpPr/>
          <p:nvPr/>
        </p:nvSpPr>
        <p:spPr>
          <a:xfrm>
            <a:off x="8257794" y="2574828"/>
            <a:ext cx="3340608" cy="542259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수도권 외 샛별배송 불가</a:t>
            </a: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B7B37444-CC89-4005-A530-FCDFF1C04823}"/>
              </a:ext>
            </a:extLst>
          </p:cNvPr>
          <p:cNvSpPr/>
          <p:nvPr/>
        </p:nvSpPr>
        <p:spPr>
          <a:xfrm>
            <a:off x="8259971" y="3235688"/>
            <a:ext cx="3340608" cy="542259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물류센터</a:t>
            </a:r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57D98926-4EEB-4E2D-B2E1-FAC670B1FCDA}"/>
              </a:ext>
            </a:extLst>
          </p:cNvPr>
          <p:cNvSpPr/>
          <p:nvPr/>
        </p:nvSpPr>
        <p:spPr>
          <a:xfrm>
            <a:off x="8265305" y="3897721"/>
            <a:ext cx="3340608" cy="542259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높은 무료배송 하한선</a:t>
            </a:r>
          </a:p>
        </p:txBody>
      </p:sp>
      <p:sp>
        <p:nvSpPr>
          <p:cNvPr id="20" name="모서리가 둥근 직사각형 12">
            <a:extLst>
              <a:ext uri="{FF2B5EF4-FFF2-40B4-BE49-F238E27FC236}">
                <a16:creationId xmlns:a16="http://schemas.microsoft.com/office/drawing/2014/main" id="{EA606383-621D-48E5-BE91-C29ACEFA2934}"/>
              </a:ext>
            </a:extLst>
          </p:cNvPr>
          <p:cNvSpPr/>
          <p:nvPr/>
        </p:nvSpPr>
        <p:spPr>
          <a:xfrm>
            <a:off x="8265305" y="4555727"/>
            <a:ext cx="3340608" cy="542259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잦은 품절</a:t>
            </a:r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A6547A1E-47F6-45F5-A4B9-67CCFB700B1A}"/>
              </a:ext>
            </a:extLst>
          </p:cNvPr>
          <p:cNvSpPr/>
          <p:nvPr/>
        </p:nvSpPr>
        <p:spPr>
          <a:xfrm>
            <a:off x="8265305" y="5220614"/>
            <a:ext cx="3340608" cy="542259"/>
          </a:xfrm>
          <a:prstGeom prst="roundRect">
            <a:avLst/>
          </a:prstGeom>
          <a:solidFill>
            <a:srgbClr val="977CB2"/>
          </a:solidFill>
          <a:ln w="19050" cmpd="sng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자체 인력과 인프라 부족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5023E-B05A-47AB-B98D-F581A4094E39}"/>
              </a:ext>
            </a:extLst>
          </p:cNvPr>
          <p:cNvSpPr txBox="1"/>
          <p:nvPr/>
        </p:nvSpPr>
        <p:spPr>
          <a:xfrm>
            <a:off x="360792" y="534707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친화도</a:t>
            </a:r>
          </a:p>
        </p:txBody>
      </p:sp>
    </p:spTree>
    <p:extLst>
      <p:ext uri="{BB962C8B-B14F-4D97-AF65-F5344CB8AC3E}">
        <p14:creationId xmlns:p14="http://schemas.microsoft.com/office/powerpoint/2010/main" val="204772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page2image63718272">
            <a:extLst>
              <a:ext uri="{FF2B5EF4-FFF2-40B4-BE49-F238E27FC236}">
                <a16:creationId xmlns:a16="http://schemas.microsoft.com/office/drawing/2014/main" id="{D5C1B1B6-C80A-40CF-A45D-4518F657A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67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187F5E-D90F-8142-AB05-C8BD9F80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876" y="0"/>
            <a:ext cx="1198223" cy="10725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E8D774-FB0E-4228-BCC3-BB27B05C4494}"/>
              </a:ext>
            </a:extLst>
          </p:cNvPr>
          <p:cNvSpPr txBox="1"/>
          <p:nvPr/>
        </p:nvSpPr>
        <p:spPr>
          <a:xfrm>
            <a:off x="360792" y="534707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신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도구 </a:t>
            </a:r>
            <a:r>
              <a:rPr lang="en-US" altLang="ko-KR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5F2987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연관도</a:t>
            </a:r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60ECF3ED-BAA8-4551-9D09-AB855ADC0E73}"/>
              </a:ext>
            </a:extLst>
          </p:cNvPr>
          <p:cNvSpPr/>
          <p:nvPr/>
        </p:nvSpPr>
        <p:spPr>
          <a:xfrm>
            <a:off x="5211437" y="2837087"/>
            <a:ext cx="1769126" cy="778097"/>
          </a:xfrm>
          <a:prstGeom prst="roundRect">
            <a:avLst>
              <a:gd name="adj" fmla="val 0"/>
            </a:avLst>
          </a:prstGeom>
          <a:solidFill>
            <a:srgbClr val="7D519E"/>
          </a:solidFill>
          <a:ln w="57150" cmpd="dbl">
            <a:solidFill>
              <a:srgbClr val="7D519E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err="1">
                <a:solidFill>
                  <a:schemeClr val="bg1">
                    <a:lumMod val="9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마켓컬리</a:t>
            </a:r>
            <a:endParaRPr kumimoji="1" lang="ko-KR" altLang="en-US" sz="2000" dirty="0">
              <a:solidFill>
                <a:schemeClr val="bg1">
                  <a:lumMod val="9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587199D-13CB-4F52-9CF9-D1D479D05CC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096000" y="3615184"/>
            <a:ext cx="0" cy="454927"/>
          </a:xfrm>
          <a:prstGeom prst="straightConnector1">
            <a:avLst/>
          </a:prstGeom>
          <a:ln w="28575">
            <a:solidFill>
              <a:srgbClr val="7D51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3911ABB-8315-4282-AC8E-50164337096B}"/>
              </a:ext>
            </a:extLst>
          </p:cNvPr>
          <p:cNvCxnSpPr>
            <a:cxnSpLocks/>
          </p:cNvCxnSpPr>
          <p:nvPr/>
        </p:nvCxnSpPr>
        <p:spPr>
          <a:xfrm flipH="1">
            <a:off x="4290849" y="3217393"/>
            <a:ext cx="920588" cy="8743"/>
          </a:xfrm>
          <a:prstGeom prst="line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819022F-942F-4251-81F2-189EC0871B61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980563" y="3226134"/>
            <a:ext cx="658978" cy="2"/>
          </a:xfrm>
          <a:prstGeom prst="line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45D0908-8A05-4F38-9C19-F31A9BDB4872}"/>
              </a:ext>
            </a:extLst>
          </p:cNvPr>
          <p:cNvSpPr txBox="1"/>
          <p:nvPr/>
        </p:nvSpPr>
        <p:spPr>
          <a:xfrm>
            <a:off x="9800550" y="4697308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수요보다 작은</a:t>
            </a:r>
            <a:endParaRPr lang="en-US" altLang="ko-KR" sz="15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고객센터 규모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CA3DB5-C31D-4119-88AE-2F2100A3D9C2}"/>
              </a:ext>
            </a:extLst>
          </p:cNvPr>
          <p:cNvSpPr txBox="1"/>
          <p:nvPr/>
        </p:nvSpPr>
        <p:spPr>
          <a:xfrm>
            <a:off x="9801282" y="3760173"/>
            <a:ext cx="928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대응할</a:t>
            </a:r>
            <a:endParaRPr lang="en-US" altLang="ko-KR" sz="1500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인력 부족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DC708FA-750D-4E0B-9544-F6034F543FA9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8496385" y="3600602"/>
            <a:ext cx="1" cy="572468"/>
          </a:xfrm>
          <a:prstGeom prst="line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BB9536A-A4B6-4578-A6F5-1480B21C8A19}"/>
              </a:ext>
            </a:extLst>
          </p:cNvPr>
          <p:cNvCxnSpPr>
            <a:cxnSpLocks/>
            <a:stCxn id="33" idx="3"/>
            <a:endCxn id="60" idx="1"/>
          </p:cNvCxnSpPr>
          <p:nvPr/>
        </p:nvCxnSpPr>
        <p:spPr>
          <a:xfrm>
            <a:off x="9071682" y="4487172"/>
            <a:ext cx="728868" cy="487135"/>
          </a:xfrm>
          <a:prstGeom prst="line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C0F9036-DFD0-4F10-B98C-343CD6B5AEA9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9071682" y="4037172"/>
            <a:ext cx="729600" cy="450000"/>
          </a:xfrm>
          <a:prstGeom prst="line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398F518-214D-4320-BA4F-86B6927BE2F1}"/>
              </a:ext>
            </a:extLst>
          </p:cNvPr>
          <p:cNvCxnSpPr>
            <a:cxnSpLocks/>
          </p:cNvCxnSpPr>
          <p:nvPr/>
        </p:nvCxnSpPr>
        <p:spPr>
          <a:xfrm>
            <a:off x="6654322" y="4848208"/>
            <a:ext cx="0" cy="663359"/>
          </a:xfrm>
          <a:prstGeom prst="line">
            <a:avLst/>
          </a:prstGeom>
          <a:ln w="28575">
            <a:solidFill>
              <a:srgbClr val="7D519E"/>
            </a:solidFill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F40E972-25FD-4D5D-B287-F0CBE3AB91EB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5537679" y="4835030"/>
            <a:ext cx="0" cy="547575"/>
          </a:xfrm>
          <a:prstGeom prst="line">
            <a:avLst/>
          </a:prstGeom>
          <a:ln w="28575">
            <a:solidFill>
              <a:srgbClr val="7D519E"/>
            </a:solidFill>
            <a:head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연결선: 꺾임 4104">
            <a:extLst>
              <a:ext uri="{FF2B5EF4-FFF2-40B4-BE49-F238E27FC236}">
                <a16:creationId xmlns:a16="http://schemas.microsoft.com/office/drawing/2014/main" id="{30DE2AA1-17D0-495F-9C9A-2F782C63E64A}"/>
              </a:ext>
            </a:extLst>
          </p:cNvPr>
          <p:cNvCxnSpPr>
            <a:cxnSpLocks/>
            <a:stCxn id="23" idx="1"/>
            <a:endCxn id="5" idx="2"/>
          </p:cNvCxnSpPr>
          <p:nvPr/>
        </p:nvCxnSpPr>
        <p:spPr>
          <a:xfrm rot="10800000">
            <a:off x="3695614" y="3600604"/>
            <a:ext cx="1543542" cy="858556"/>
          </a:xfrm>
          <a:prstGeom prst="bentConnector2">
            <a:avLst/>
          </a:prstGeom>
          <a:ln w="28575">
            <a:solidFill>
              <a:srgbClr val="7D519E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3691025-5CA8-4F1F-89F5-7B8D0025A26A}"/>
              </a:ext>
            </a:extLst>
          </p:cNvPr>
          <p:cNvCxnSpPr>
            <a:cxnSpLocks/>
            <a:stCxn id="5" idx="1"/>
            <a:endCxn id="56" idx="3"/>
          </p:cNvCxnSpPr>
          <p:nvPr/>
        </p:nvCxnSpPr>
        <p:spPr>
          <a:xfrm flipH="1" flipV="1">
            <a:off x="2191748" y="3217393"/>
            <a:ext cx="647021" cy="8743"/>
          </a:xfrm>
          <a:prstGeom prst="line">
            <a:avLst/>
          </a:prstGeom>
          <a:ln w="28575">
            <a:solidFill>
              <a:srgbClr val="7D519E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9FCFBF4-828D-4297-8B5E-60F19D3E6A19}"/>
              </a:ext>
            </a:extLst>
          </p:cNvPr>
          <p:cNvCxnSpPr>
            <a:cxnSpLocks/>
            <a:stCxn id="5" idx="1"/>
            <a:endCxn id="57" idx="3"/>
          </p:cNvCxnSpPr>
          <p:nvPr/>
        </p:nvCxnSpPr>
        <p:spPr>
          <a:xfrm flipH="1">
            <a:off x="2189826" y="3226136"/>
            <a:ext cx="648943" cy="972179"/>
          </a:xfrm>
          <a:prstGeom prst="line">
            <a:avLst/>
          </a:prstGeom>
          <a:ln w="28575">
            <a:solidFill>
              <a:srgbClr val="7D519E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F5A03F5-170C-4A66-8E99-66CCA3CD6533}"/>
              </a:ext>
            </a:extLst>
          </p:cNvPr>
          <p:cNvCxnSpPr>
            <a:cxnSpLocks/>
            <a:stCxn id="5" idx="1"/>
            <a:endCxn id="54" idx="3"/>
          </p:cNvCxnSpPr>
          <p:nvPr/>
        </p:nvCxnSpPr>
        <p:spPr>
          <a:xfrm flipH="1" flipV="1">
            <a:off x="2191748" y="2239575"/>
            <a:ext cx="647021" cy="986561"/>
          </a:xfrm>
          <a:prstGeom prst="line">
            <a:avLst/>
          </a:prstGeom>
          <a:ln w="28575">
            <a:solidFill>
              <a:srgbClr val="7D519E"/>
            </a:solidFill>
            <a:head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B2AA07-36B7-4F0A-A73E-165FE04EF2C0}"/>
              </a:ext>
            </a:extLst>
          </p:cNvPr>
          <p:cNvSpPr/>
          <p:nvPr/>
        </p:nvSpPr>
        <p:spPr>
          <a:xfrm>
            <a:off x="2838769" y="2851667"/>
            <a:ext cx="1713689" cy="748937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가격 문제</a:t>
            </a:r>
            <a:endParaRPr lang="ko-KR" altLang="en-US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00F79-7A5E-4324-B9EA-9CD2542F365D}"/>
              </a:ext>
            </a:extLst>
          </p:cNvPr>
          <p:cNvSpPr/>
          <p:nvPr/>
        </p:nvSpPr>
        <p:spPr>
          <a:xfrm>
            <a:off x="7639541" y="2851665"/>
            <a:ext cx="1713689" cy="748937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소통 문제</a:t>
            </a:r>
            <a:endParaRPr lang="ko-KR" altLang="en-US" dirty="0">
              <a:solidFill>
                <a:srgbClr val="5F2987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D98282-1045-439F-9C2B-A35FD7E5ECD3}"/>
              </a:ext>
            </a:extLst>
          </p:cNvPr>
          <p:cNvSpPr/>
          <p:nvPr/>
        </p:nvSpPr>
        <p:spPr>
          <a:xfrm>
            <a:off x="5239156" y="4084691"/>
            <a:ext cx="1713689" cy="748937"/>
          </a:xfrm>
          <a:prstGeom prst="rect">
            <a:avLst/>
          </a:prstGeom>
          <a:solidFill>
            <a:schemeClr val="bg1"/>
          </a:solidFill>
          <a:ln w="57150" cmpd="dbl">
            <a:solidFill>
              <a:srgbClr val="7D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F2987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경쟁력 문제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35E801-A7F0-4CE8-B0EC-F11D1E4ED930}"/>
              </a:ext>
            </a:extLst>
          </p:cNvPr>
          <p:cNvSpPr/>
          <p:nvPr/>
        </p:nvSpPr>
        <p:spPr>
          <a:xfrm>
            <a:off x="7921087" y="4173070"/>
            <a:ext cx="1150595" cy="628203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고객센터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연결 어려움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9F10CC-A71D-4139-BCE0-3AF525D50CE7}"/>
              </a:ext>
            </a:extLst>
          </p:cNvPr>
          <p:cNvSpPr/>
          <p:nvPr/>
        </p:nvSpPr>
        <p:spPr>
          <a:xfrm>
            <a:off x="6204322" y="5382605"/>
            <a:ext cx="900000" cy="628203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잦은 품절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B069B55-FDE6-4A68-AF7C-D0651E6DC19B}"/>
              </a:ext>
            </a:extLst>
          </p:cNvPr>
          <p:cNvSpPr/>
          <p:nvPr/>
        </p:nvSpPr>
        <p:spPr>
          <a:xfrm>
            <a:off x="5087679" y="5382605"/>
            <a:ext cx="900000" cy="628203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샛별배송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불가 지역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3A2C87-44C1-4B1C-ABBE-15486B46FBAC}"/>
              </a:ext>
            </a:extLst>
          </p:cNvPr>
          <p:cNvSpPr/>
          <p:nvPr/>
        </p:nvSpPr>
        <p:spPr>
          <a:xfrm>
            <a:off x="1041153" y="2014575"/>
            <a:ext cx="1150595" cy="450000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광고 선전비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5B8F8B-E9A7-40FF-A82E-04D4A0442C89}"/>
              </a:ext>
            </a:extLst>
          </p:cNvPr>
          <p:cNvSpPr/>
          <p:nvPr/>
        </p:nvSpPr>
        <p:spPr>
          <a:xfrm>
            <a:off x="1041153" y="2992393"/>
            <a:ext cx="1150595" cy="450000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과한 포장비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D59C97D-296D-4DCC-8263-34F54B6661BE}"/>
              </a:ext>
            </a:extLst>
          </p:cNvPr>
          <p:cNvSpPr/>
          <p:nvPr/>
        </p:nvSpPr>
        <p:spPr>
          <a:xfrm>
            <a:off x="1039231" y="3973315"/>
            <a:ext cx="1150595" cy="450000"/>
          </a:xfrm>
          <a:prstGeom prst="rect">
            <a:avLst/>
          </a:prstGeom>
          <a:solidFill>
            <a:srgbClr val="B8A0CB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인건비</a:t>
            </a:r>
            <a:endParaRPr lang="en-US" altLang="ko-KR" sz="1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620</Words>
  <Application>Microsoft Office PowerPoint</Application>
  <PresentationFormat>와이드스크린</PresentationFormat>
  <Paragraphs>276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Rix고딕 EB</vt:lpstr>
      <vt:lpstr>Wingdings</vt:lpstr>
      <vt:lpstr>Arial</vt:lpstr>
      <vt:lpstr>Rix모던고딕 B</vt:lpstr>
      <vt:lpstr>Rix고딕 B</vt:lpstr>
      <vt:lpstr>Rix고딕 M</vt:lpstr>
      <vt:lpstr>맑은 고딕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한지수</dc:creator>
  <cp:lastModifiedBy>2093</cp:lastModifiedBy>
  <cp:revision>110</cp:revision>
  <dcterms:created xsi:type="dcterms:W3CDTF">2020-09-25T00:20:37Z</dcterms:created>
  <dcterms:modified xsi:type="dcterms:W3CDTF">2020-10-11T14:25:09Z</dcterms:modified>
</cp:coreProperties>
</file>